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8" r:id="rId5"/>
    <p:sldId id="270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85927"/>
            <a:ext cx="8463884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  РЕЗУЛЬТАТОВ ЛИЧНОСТНОГО РАЗВИТИЯ НА УРОКАХ ЛИТЕРАТУРЫ</a:t>
            </a:r>
            <a:endParaRPr lang="ru-RU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8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Бобкова</a:t>
            </a:r>
            <a:r>
              <a:rPr lang="ru-RU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Людмила Евгеньевна</a:t>
            </a:r>
          </a:p>
          <a:p>
            <a:pPr algn="r"/>
            <a:r>
              <a:rPr lang="ru-RU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МАОУ «СОШ №2 </a:t>
            </a:r>
          </a:p>
          <a:p>
            <a:pPr algn="r"/>
            <a:r>
              <a:rPr lang="ru-RU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углубленным изучением предметов </a:t>
            </a:r>
          </a:p>
          <a:p>
            <a:pPr algn="r"/>
            <a:r>
              <a:rPr lang="ru-RU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гуманитарного профиля» г. Пермь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28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8229600" cy="150646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Наблюдаем личностные результаты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4451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/>
              <a:t>Готовность и способность учащихся к духовно-нравственному саморазвитию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Умение управлять своими чувствами, помыслами, желаниями и поступками, внутренним сознательным мерилом которых является совесть.</a:t>
            </a:r>
          </a:p>
          <a:p>
            <a:r>
              <a:rPr lang="ru-RU" dirty="0"/>
              <a:t>Умение замечать и признавать расхождения своих поступков со своими словами, взглядами, высказанными позициями.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76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Отношение к учению и познанию как к ценности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Умение объяснить ценность познания, важность собственной учебы для семьи, общества и государства.</a:t>
            </a:r>
          </a:p>
          <a:p>
            <a:r>
              <a:rPr lang="ru-RU" dirty="0"/>
              <a:t>Ответственность в отношении к учению. Устремленность к постижению истины. Стремление к знаниям и к самореализации в творчестве.</a:t>
            </a:r>
          </a:p>
        </p:txBody>
      </p:sp>
    </p:spTree>
    <p:extLst>
      <p:ext uri="{BB962C8B-B14F-4D97-AF65-F5344CB8AC3E}">
        <p14:creationId xmlns:p14="http://schemas.microsoft.com/office/powerpoint/2010/main" xmlns="" val="29939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Духовно-нравственные ценностно-смысловые установки личности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5172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Способность </a:t>
            </a:r>
            <a:r>
              <a:rPr lang="ru-RU" dirty="0"/>
              <a:t>признавать </a:t>
            </a:r>
            <a:r>
              <a:rPr lang="ru-RU"/>
              <a:t>свои </a:t>
            </a:r>
            <a:r>
              <a:rPr lang="ru-RU" smtClean="0"/>
              <a:t>ошибки </a:t>
            </a:r>
            <a:r>
              <a:rPr lang="ru-RU" dirty="0"/>
              <a:t>и добровольно принимать наказание за них. Готовность к самоограничению, самонаказанию.</a:t>
            </a:r>
          </a:p>
          <a:p>
            <a:r>
              <a:rPr lang="ru-RU" dirty="0"/>
              <a:t>Способность и готовность к сопереживанию, сочувствию, состраданию, отзывчивость к бедам других людей.</a:t>
            </a:r>
          </a:p>
          <a:p>
            <a:r>
              <a:rPr lang="ru-RU" dirty="0"/>
              <a:t>Стремление </a:t>
            </a:r>
            <a:r>
              <a:rPr lang="ru-RU" dirty="0" err="1"/>
              <a:t>сорадоваться</a:t>
            </a:r>
            <a:r>
              <a:rPr lang="ru-RU" dirty="0"/>
              <a:t> благу другого человека.</a:t>
            </a:r>
          </a:p>
          <a:p>
            <a:r>
              <a:rPr lang="ru-RU" dirty="0"/>
              <a:t>Благоговейное отношение к ценностям традиционной культуры, святыням.</a:t>
            </a:r>
          </a:p>
          <a:p>
            <a:r>
              <a:rPr lang="ru-RU" dirty="0"/>
              <a:t>Стремление ограничить свои негативные переживания – зависть, обиду, озлобленность.</a:t>
            </a:r>
          </a:p>
          <a:p>
            <a:r>
              <a:rPr lang="ru-RU" dirty="0" smtClean="0"/>
              <a:t>Понимание </a:t>
            </a:r>
            <a:r>
              <a:rPr lang="ru-RU" dirty="0"/>
              <a:t>нравственной ответственности за свое поведение перед собой и окружающими людьми.</a:t>
            </a:r>
          </a:p>
          <a:p>
            <a:r>
              <a:rPr lang="ru-RU" dirty="0"/>
              <a:t>Устремленность к переживанию возвышенных чувств.</a:t>
            </a:r>
          </a:p>
          <a:p>
            <a:r>
              <a:rPr lang="ru-RU" dirty="0"/>
              <a:t>Умение предусматривать различные оценки одинаковых ситуаций людьми, имеющими иное миропонимание, иное социальное положение, иную национальность.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5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930226"/>
          </a:xfrm>
        </p:spPr>
        <p:txBody>
          <a:bodyPr>
            <a:normAutofit/>
          </a:bodyPr>
          <a:lstStyle/>
          <a:p>
            <a:r>
              <a:rPr lang="ru-RU" sz="3200" b="1" dirty="0"/>
              <a:t>Комплекс личностных качеств, раскрывающих </a:t>
            </a:r>
            <a:r>
              <a:rPr lang="ru-RU" sz="3200" b="1" dirty="0" err="1"/>
              <a:t>сформированность</a:t>
            </a:r>
            <a:r>
              <a:rPr lang="ru-RU" sz="3200" b="1" dirty="0"/>
              <a:t> основ российской гражданской идентичности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ru-RU" dirty="0"/>
              <a:t>Ощущение причастности, собственной ответственности за свой народ, свою Родину, проявление этого чувства в добрых поступках. </a:t>
            </a:r>
          </a:p>
          <a:p>
            <a:r>
              <a:rPr lang="ru-RU" dirty="0"/>
              <a:t>Готовность ограничивать себя ради осуществления добрых дел, полезных другим людям, стране.</a:t>
            </a:r>
          </a:p>
          <a:p>
            <a:r>
              <a:rPr lang="ru-RU" dirty="0"/>
              <a:t>Готовность отстаивать в пределах своих возможностей достоинство каждого человека, интересы своей Родины.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48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Проявление результатов.</a:t>
            </a:r>
            <a:br>
              <a:rPr lang="ru-RU" dirty="0" smtClean="0"/>
            </a:br>
            <a:r>
              <a:rPr lang="ru-RU" dirty="0" smtClean="0"/>
              <a:t>Продукты образовательной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dirty="0" smtClean="0"/>
              <a:t>Сочинение</a:t>
            </a:r>
          </a:p>
          <a:p>
            <a:r>
              <a:rPr lang="ru-RU" dirty="0" smtClean="0"/>
              <a:t>Дискуссия</a:t>
            </a:r>
          </a:p>
          <a:p>
            <a:r>
              <a:rPr lang="ru-RU" dirty="0" smtClean="0"/>
              <a:t>Проекты</a:t>
            </a:r>
          </a:p>
          <a:p>
            <a:r>
              <a:rPr lang="ru-RU" dirty="0" smtClean="0"/>
              <a:t>Исследование</a:t>
            </a:r>
          </a:p>
          <a:p>
            <a:r>
              <a:rPr lang="ru-RU" dirty="0" smtClean="0"/>
              <a:t>Творчество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01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/>
              <a:t>Федеральный государственный образовательный стандарт (ФГОС)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600200"/>
            <a:ext cx="5257800" cy="4648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000" smtClean="0"/>
              <a:t>       </a:t>
            </a:r>
            <a:r>
              <a:rPr lang="ru-RU" sz="2400" b="1" smtClean="0"/>
              <a:t>Современный</a:t>
            </a:r>
            <a:r>
              <a:rPr lang="en-US" sz="2400" b="1" smtClean="0"/>
              <a:t> </a:t>
            </a:r>
            <a:r>
              <a:rPr lang="ru-RU" sz="2400" b="1" smtClean="0"/>
              <a:t>национальный</a:t>
            </a:r>
            <a:r>
              <a:rPr lang="en-US" sz="2400" b="1" smtClean="0"/>
              <a:t> </a:t>
            </a:r>
            <a:r>
              <a:rPr lang="ru-RU" sz="2400" b="1" smtClean="0"/>
              <a:t>воспитательный идеал </a:t>
            </a:r>
            <a:r>
              <a:rPr lang="ru-RU" sz="2400" smtClean="0"/>
              <a:t>— это</a:t>
            </a:r>
            <a:r>
              <a:rPr lang="en-US" sz="2400" smtClean="0"/>
              <a:t> </a:t>
            </a:r>
            <a:r>
              <a:rPr lang="ru-RU" sz="2400" smtClean="0"/>
              <a:t>высоконравственный, творческий,</a:t>
            </a:r>
            <a:r>
              <a:rPr lang="en-US" sz="2400" smtClean="0"/>
              <a:t> </a:t>
            </a:r>
            <a:r>
              <a:rPr lang="ru-RU" sz="2400" smtClean="0"/>
              <a:t>компетентный гражданин</a:t>
            </a:r>
            <a:r>
              <a:rPr lang="en-US" sz="2400" smtClean="0"/>
              <a:t> </a:t>
            </a:r>
            <a:r>
              <a:rPr lang="ru-RU" sz="2400" smtClean="0"/>
              <a:t>России, принимающий судьбу Отечества как свою личную,</a:t>
            </a:r>
            <a:r>
              <a:rPr lang="en-US" sz="2400" smtClean="0"/>
              <a:t> </a:t>
            </a:r>
            <a:r>
              <a:rPr lang="ru-RU" sz="2400" smtClean="0"/>
              <a:t>осознающий ответственность за настоящее и будущее своей</a:t>
            </a:r>
            <a:r>
              <a:rPr lang="en-US" sz="2400" smtClean="0"/>
              <a:t> </a:t>
            </a:r>
            <a:r>
              <a:rPr lang="ru-RU" sz="2400" smtClean="0"/>
              <a:t>страны, укоренённый в духовных и культурных традициях</a:t>
            </a:r>
            <a:r>
              <a:rPr lang="en-US" sz="2400" smtClean="0"/>
              <a:t> </a:t>
            </a:r>
            <a:r>
              <a:rPr lang="ru-RU" sz="2400" smtClean="0"/>
              <a:t>многонационального народа Российской Федерации.</a:t>
            </a:r>
          </a:p>
        </p:txBody>
      </p:sp>
      <p:pic>
        <p:nvPicPr>
          <p:cNvPr id="4101" name="Picture 11" descr="O6f030a4cb25c680da1a3f52a2805f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2895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Базовые национальные ценности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ПАТРИОТИЗМ</a:t>
            </a:r>
            <a:r>
              <a:rPr lang="ru-RU" sz="1800" smtClean="0"/>
              <a:t> — </a:t>
            </a:r>
            <a:r>
              <a:rPr lang="ru-RU" sz="1800" i="1" smtClean="0"/>
              <a:t>любовь к России, к своему народу, к своей малой родине, служение Отечеству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СОЦИАЛЬНАЯСОЛИДАРНОСТЬ</a:t>
            </a:r>
            <a:r>
              <a:rPr lang="ru-RU" sz="1800" smtClean="0"/>
              <a:t> —</a:t>
            </a:r>
            <a:r>
              <a:rPr lang="ru-RU" sz="1800" i="1" smtClean="0"/>
              <a:t>свобода личная и национальная, доверие к людям, институтам государства и гражданского общества, справедливость, милосердие, честь, достоинство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ГРАЖДАНСТВЕННОСТЬ</a:t>
            </a:r>
            <a:r>
              <a:rPr lang="ru-RU" sz="1800" smtClean="0"/>
              <a:t> —</a:t>
            </a:r>
            <a:r>
              <a:rPr lang="ru-RU" sz="1800" i="1" smtClean="0"/>
              <a:t>служение Отечеству, правовое государство, гражданское общество, закон и правопорядок, поликультурный мир, свобода совести и вероисповедания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СЕМЬЯ</a:t>
            </a:r>
            <a:r>
              <a:rPr lang="ru-RU" sz="1800" smtClean="0"/>
              <a:t> —</a:t>
            </a:r>
            <a:r>
              <a:rPr lang="ru-RU" sz="1800" i="1" smtClean="0"/>
              <a:t>любовь и верность, здоровье, достаток, уважение к родителям, забота о старших и младших, забота о продолжении рода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ТРУД И ТВОРЧЕСТВО</a:t>
            </a:r>
            <a:r>
              <a:rPr lang="ru-RU" sz="1800" smtClean="0"/>
              <a:t> — </a:t>
            </a:r>
            <a:r>
              <a:rPr lang="ru-RU" sz="1800" i="1" smtClean="0"/>
              <a:t>уважение к труду, творчество и созидание, целеустремлённость и настойчивость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НАУКА</a:t>
            </a:r>
            <a:r>
              <a:rPr lang="ru-RU" sz="1800" smtClean="0"/>
              <a:t> —</a:t>
            </a:r>
            <a:r>
              <a:rPr lang="ru-RU" sz="1800" i="1" smtClean="0"/>
              <a:t>ценность знания, стремление к истине, научная картина мира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ТРАДИЦИОННЫЕ РОССИЙСКИЕ РЕЛИГИИ</a:t>
            </a:r>
            <a:r>
              <a:rPr lang="ru-RU" sz="1800" smtClean="0"/>
              <a:t> — </a:t>
            </a:r>
            <a:r>
              <a:rPr lang="ru-RU" sz="1800" i="1" smtClean="0"/>
              <a:t>представления о вере, духовности, религиозной жизни человека, ценности религиозного мировоззрения, толерантности, формируемые на основе межконфессионального диалога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ИСКУССТВО И ЛИТЕРАТУРА</a:t>
            </a:r>
            <a:r>
              <a:rPr lang="ru-RU" sz="1800" smtClean="0"/>
              <a:t> — </a:t>
            </a:r>
            <a:r>
              <a:rPr lang="ru-RU" sz="1800" i="1" smtClean="0"/>
              <a:t>красота, гармония, духовный мир человека, нравственный выбор, смысл жизни, эстетическое развитие, этическое развитие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ПРИРОДА</a:t>
            </a:r>
            <a:r>
              <a:rPr lang="ru-RU" sz="1800" smtClean="0"/>
              <a:t> — </a:t>
            </a:r>
            <a:r>
              <a:rPr lang="ru-RU" sz="1800" i="1" smtClean="0"/>
              <a:t>эволюция, родная земля, заповедная природа, планета Земля, экологическое сознание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ЧЕЛОВЕЧЕСТВО</a:t>
            </a:r>
            <a:r>
              <a:rPr lang="ru-RU" sz="1800" smtClean="0"/>
              <a:t> — </a:t>
            </a:r>
            <a:r>
              <a:rPr lang="ru-RU" sz="1800" i="1" smtClean="0"/>
              <a:t>мир во всём мире, многообразие культур и народов, прогресс человечества, международное сотрудничество</a:t>
            </a:r>
            <a:r>
              <a:rPr lang="ru-RU" sz="1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Системообразующей составляющей стандарта стали требования к результатам образования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3054501"/>
            <a:ext cx="2696344" cy="6480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личностные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6072198" y="3071810"/>
            <a:ext cx="269634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</a:rPr>
              <a:t>предметные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2928926" y="3071810"/>
            <a:ext cx="3168352" cy="878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79712" y="1916832"/>
            <a:ext cx="64807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83968" y="191683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44208" y="1916832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54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571899"/>
          </a:xfrm>
        </p:spPr>
        <p:txBody>
          <a:bodyPr/>
          <a:lstStyle/>
          <a:p>
            <a:r>
              <a:rPr lang="ru-RU" b="1" i="1" dirty="0" smtClean="0">
                <a:latin typeface="Book Antiqua" pitchFamily="18" charset="0"/>
              </a:rPr>
              <a:t>«Филология 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лежит в основе 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не только науки, 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но и всей 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человеческой культуры»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00298" y="5143512"/>
            <a:ext cx="6400800" cy="85247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Дмитрий Сергеевич Лихачев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51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Значение предмета «Литература»</a:t>
            </a:r>
            <a:endParaRPr kumimoji="0" lang="ru-RU" sz="36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1142984"/>
            <a:ext cx="8786874" cy="57150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Самосознание народа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Исторический опыт поколений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Культурный символ России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Ориентация в информационном потоке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Читательская аудитория с культурными запросами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Формирование гражданина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Обеспечение культурно-образовательного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единства России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Духовно-нравственное воздействие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Воплощение национальных идеалов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и представлений о мире</a:t>
            </a:r>
            <a:endParaRPr kumimoji="0" lang="ru-RU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подлежит формализованному итоговому контролю 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аттестации: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Ценностные ориентации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Личностная позиция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Характеристика социальных чувств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Индивидуальные психологические характеристики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1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Методы оценки личностных результатов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Анкетирование</a:t>
            </a:r>
          </a:p>
          <a:p>
            <a:r>
              <a:rPr lang="ru-RU" dirty="0" smtClean="0"/>
              <a:t>Анализ самооценки, письменной рефлексии</a:t>
            </a:r>
          </a:p>
          <a:p>
            <a:r>
              <a:rPr lang="ru-RU" dirty="0" smtClean="0"/>
              <a:t>Анализ продуктов образовательной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80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Предмет оценки – эффективность образовательной 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789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628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ДИАГНОСТИКА  РЕЗУЛЬТАТОВ ЛИЧНОСТНОГО РАЗВИТИЯ НА УРОКАХ ЛИТЕРАТУРЫ</vt:lpstr>
      <vt:lpstr>Федеральный государственный образовательный стандарт (ФГОС)</vt:lpstr>
      <vt:lpstr>Базовые национальные ценности</vt:lpstr>
      <vt:lpstr>Системообразующей составляющей стандарта стали требования к результатам образования</vt:lpstr>
      <vt:lpstr>«Филология  лежит в основе  не только науки,  но и всей  человеческой культуры»</vt:lpstr>
      <vt:lpstr>Слайд 6</vt:lpstr>
      <vt:lpstr>Не подлежит формализованному итоговому контролю и аттестации:</vt:lpstr>
      <vt:lpstr>Методы оценки личностных результатов</vt:lpstr>
      <vt:lpstr>Предмет оценки – эффективность образовательной деятельности</vt:lpstr>
      <vt:lpstr>Наблюдаем личностные результаты</vt:lpstr>
      <vt:lpstr>Готовность и способность учащихся к духовно-нравственному саморазвитию</vt:lpstr>
      <vt:lpstr>Отношение к учению и познанию как к ценности</vt:lpstr>
      <vt:lpstr>Духовно-нравственные ценностно-смысловые установки личности</vt:lpstr>
      <vt:lpstr>Комплекс личностных качеств, раскрывающих сформированность основ российской гражданской идентичности</vt:lpstr>
      <vt:lpstr>Проявление результатов. Продукты образовательной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 РЕЗУЛЬТАТОВ ЛИЧНОСТНОГО РАЗВИТИЯ НА УРОКАХ ЛИТЕРАТУРЫ</dc:title>
  <dc:creator>DokToR</dc:creator>
  <cp:lastModifiedBy>Admin</cp:lastModifiedBy>
  <cp:revision>8</cp:revision>
  <dcterms:created xsi:type="dcterms:W3CDTF">2016-11-09T11:26:52Z</dcterms:created>
  <dcterms:modified xsi:type="dcterms:W3CDTF">2016-11-09T15:46:34Z</dcterms:modified>
</cp:coreProperties>
</file>