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9" r:id="rId9"/>
    <p:sldId id="264" r:id="rId10"/>
    <p:sldId id="265" r:id="rId1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660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81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782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319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122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715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348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235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687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662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926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5208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6033A-4709-43A4-B332-CFA73605906D}" type="datetimeFigureOut">
              <a:rPr lang="ru-RU" smtClean="0"/>
              <a:pPr/>
              <a:t>01.02.2020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9FDA9-410A-452B-ACBE-E7018BA6CA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0946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sverdroo@gorodperm.ru" TargetMode="External"/><Relationship Id="rId3" Type="http://schemas.openxmlformats.org/officeDocument/2006/relationships/hyperlink" Target="mailto:IndROO@gorodperm.ru" TargetMode="External"/><Relationship Id="rId7" Type="http://schemas.openxmlformats.org/officeDocument/2006/relationships/hyperlink" Target="mailto:OrdROO@gorodperm.ru" TargetMode="External"/><Relationship Id="rId2" Type="http://schemas.openxmlformats.org/officeDocument/2006/relationships/hyperlink" Target="mailto:DzerROO@gorodperm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otroo@gorodperm.ru" TargetMode="External"/><Relationship Id="rId5" Type="http://schemas.openxmlformats.org/officeDocument/2006/relationships/hyperlink" Target="mailto:LenROO@gorodperm.ru" TargetMode="External"/><Relationship Id="rId4" Type="http://schemas.openxmlformats.org/officeDocument/2006/relationships/hyperlink" Target="mailto:KirROO@gorodperm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slugi.permkrai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429000"/>
            <a:ext cx="9144000" cy="24482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cheklecova-ol\Desktop\Визуализация ДО\логотип департамента бежев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60648"/>
            <a:ext cx="2664296" cy="2664298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179512" y="3933056"/>
            <a:ext cx="8820150" cy="14287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5500" dirty="0" smtClean="0">
                <a:solidFill>
                  <a:srgbClr val="002060"/>
                </a:solidFill>
                <a:latin typeface="Arial Black" pitchFamily="34" charset="0"/>
              </a:rPr>
              <a:t>Приемная кампания </a:t>
            </a:r>
            <a:r>
              <a:rPr lang="ru-RU" sz="5000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ru-RU" sz="50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</a:rPr>
              <a:t>на 2020-20</a:t>
            </a:r>
            <a:r>
              <a:rPr lang="en-US" sz="4000" dirty="0" smtClean="0">
                <a:solidFill>
                  <a:srgbClr val="002060"/>
                </a:solidFill>
                <a:latin typeface="Arial Black" pitchFamily="34" charset="0"/>
              </a:rPr>
              <a:t>2</a:t>
            </a:r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</a:rPr>
              <a:t>1 учебный год</a:t>
            </a:r>
            <a:endParaRPr lang="ru-RU" sz="40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47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83671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</a:rPr>
              <a:t>Обратная связь</a:t>
            </a:r>
            <a:br>
              <a:rPr lang="ru-RU" sz="40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Arial Black" pitchFamily="34" charset="0"/>
              </a:rPr>
              <a:t>районные отделы образования</a:t>
            </a:r>
            <a:endParaRPr lang="ru-RU" sz="2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149718" y="1010345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7405" y="917554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Дзержинский район (614068, г</a:t>
            </a:r>
            <a:r>
              <a:rPr lang="ru-RU" b="1" dirty="0" smtClean="0">
                <a:solidFill>
                  <a:srgbClr val="002060"/>
                </a:solidFill>
              </a:rPr>
              <a:t>. Пермь</a:t>
            </a:r>
            <a:r>
              <a:rPr lang="ru-RU" b="1" dirty="0">
                <a:solidFill>
                  <a:srgbClr val="002060"/>
                </a:solidFill>
              </a:rPr>
              <a:t>, ул.Ленина,85)  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  <a:hlinkClick r:id="rId2"/>
              </a:rPr>
              <a:t>DzerROO</a:t>
            </a:r>
            <a:r>
              <a:rPr lang="ru-RU" b="1" dirty="0">
                <a:solidFill>
                  <a:srgbClr val="002060"/>
                </a:solidFill>
                <a:hlinkClick r:id="rId2"/>
              </a:rPr>
              <a:t>@</a:t>
            </a:r>
            <a:r>
              <a:rPr lang="en-US" b="1" dirty="0" err="1">
                <a:solidFill>
                  <a:srgbClr val="002060"/>
                </a:solidFill>
                <a:hlinkClick r:id="rId2"/>
              </a:rPr>
              <a:t>gorodperm</a:t>
            </a:r>
            <a:r>
              <a:rPr lang="ru-RU" b="1" dirty="0">
                <a:solidFill>
                  <a:srgbClr val="002060"/>
                </a:solidFill>
                <a:hlinkClick r:id="rId2"/>
              </a:rPr>
              <a:t>.</a:t>
            </a:r>
            <a:r>
              <a:rPr lang="en-US" b="1" dirty="0" err="1" smtClean="0">
                <a:solidFill>
                  <a:srgbClr val="002060"/>
                </a:solidFill>
                <a:hlinkClick r:id="rId2"/>
              </a:rPr>
              <a:t>ru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Специалисты: 246-60-26, 246-55-51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116035" y="1749009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111380" y="3346964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183940" y="5934394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154582" y="5090996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135203" y="2539936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7405" y="1708939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Индустриальный район (614022, г</a:t>
            </a:r>
            <a:r>
              <a:rPr lang="ru-RU" b="1" dirty="0" smtClean="0">
                <a:solidFill>
                  <a:srgbClr val="002060"/>
                </a:solidFill>
              </a:rPr>
              <a:t>. Пермь</a:t>
            </a:r>
            <a:r>
              <a:rPr lang="ru-RU" b="1" dirty="0">
                <a:solidFill>
                  <a:srgbClr val="002060"/>
                </a:solidFill>
              </a:rPr>
              <a:t>, ул.Мира,15, 6 этаж) 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  <a:hlinkClick r:id="rId3"/>
              </a:rPr>
              <a:t>IndROO@gorodperm.ru</a:t>
            </a:r>
            <a:r>
              <a:rPr lang="ru-RU" b="1" dirty="0" smtClean="0">
                <a:solidFill>
                  <a:srgbClr val="002060"/>
                </a:solidFill>
              </a:rPr>
              <a:t>  </a:t>
            </a:r>
            <a:r>
              <a:rPr lang="ru-RU" i="1" dirty="0" smtClean="0">
                <a:solidFill>
                  <a:srgbClr val="002060"/>
                </a:solidFill>
              </a:rPr>
              <a:t>Специалисты</a:t>
            </a:r>
            <a:r>
              <a:rPr lang="ru-RU" i="1" dirty="0">
                <a:solidFill>
                  <a:srgbClr val="002060"/>
                </a:solidFill>
              </a:rPr>
              <a:t>: 227-95-09,</a:t>
            </a:r>
            <a:r>
              <a:rPr lang="en-US" i="1" dirty="0">
                <a:solidFill>
                  <a:srgbClr val="002060"/>
                </a:solidFill>
              </a:rPr>
              <a:t> </a:t>
            </a:r>
            <a:r>
              <a:rPr lang="ru-RU" i="1" dirty="0">
                <a:solidFill>
                  <a:srgbClr val="002060"/>
                </a:solidFill>
              </a:rPr>
              <a:t>227-88-99</a:t>
            </a:r>
            <a:r>
              <a:rPr lang="ru-RU" dirty="0">
                <a:solidFill>
                  <a:srgbClr val="002060"/>
                </a:solidFill>
              </a:rPr>
              <a:t> 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2763" y="253993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Кировский район (614101, </a:t>
            </a:r>
            <a:r>
              <a:rPr lang="ru-RU" b="1" dirty="0" smtClean="0">
                <a:solidFill>
                  <a:srgbClr val="002060"/>
                </a:solidFill>
              </a:rPr>
              <a:t>г. Пермь</a:t>
            </a:r>
            <a:r>
              <a:rPr lang="ru-RU" b="1" dirty="0">
                <a:solidFill>
                  <a:srgbClr val="002060"/>
                </a:solidFill>
              </a:rPr>
              <a:t>, ул.Закамская,26, 2 этаж) 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  <a:hlinkClick r:id="rId4"/>
              </a:rPr>
              <a:t>KirROO</a:t>
            </a:r>
            <a:r>
              <a:rPr lang="ru-RU" b="1" dirty="0">
                <a:solidFill>
                  <a:srgbClr val="002060"/>
                </a:solidFill>
                <a:hlinkClick r:id="rId4"/>
              </a:rPr>
              <a:t>@</a:t>
            </a:r>
            <a:r>
              <a:rPr lang="en-US" b="1" dirty="0" err="1">
                <a:solidFill>
                  <a:srgbClr val="002060"/>
                </a:solidFill>
                <a:hlinkClick r:id="rId4"/>
              </a:rPr>
              <a:t>gorodperm</a:t>
            </a:r>
            <a:r>
              <a:rPr lang="ru-RU" b="1" dirty="0">
                <a:solidFill>
                  <a:srgbClr val="002060"/>
                </a:solidFill>
                <a:hlinkClick r:id="rId4"/>
              </a:rPr>
              <a:t>.</a:t>
            </a:r>
            <a:r>
              <a:rPr lang="en-US" b="1" dirty="0" err="1" smtClean="0">
                <a:solidFill>
                  <a:srgbClr val="002060"/>
                </a:solidFill>
                <a:hlinkClick r:id="rId4"/>
              </a:rPr>
              <a:t>ru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Специалисты</a:t>
            </a:r>
            <a:r>
              <a:rPr lang="ru-RU" i="1" dirty="0">
                <a:solidFill>
                  <a:srgbClr val="002060"/>
                </a:solidFill>
              </a:rPr>
              <a:t>: 283-32-27, 283-33-60, 283-30-16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6835" y="3347345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Ленинский район (614000, г</a:t>
            </a:r>
            <a:r>
              <a:rPr lang="ru-RU" b="1" dirty="0" smtClean="0">
                <a:solidFill>
                  <a:srgbClr val="002060"/>
                </a:solidFill>
              </a:rPr>
              <a:t>. Пермь</a:t>
            </a:r>
            <a:r>
              <a:rPr lang="ru-RU" b="1" dirty="0">
                <a:solidFill>
                  <a:srgbClr val="002060"/>
                </a:solidFill>
              </a:rPr>
              <a:t>, ул.Пермская,82) 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  <a:hlinkClick r:id="rId5"/>
              </a:rPr>
              <a:t>LenROO@gorodperm.ru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Специалисты</a:t>
            </a:r>
            <a:r>
              <a:rPr lang="ru-RU" i="1" dirty="0">
                <a:solidFill>
                  <a:srgbClr val="002060"/>
                </a:solidFill>
              </a:rPr>
              <a:t>: 212-72-85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2763" y="4151925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Мотовилихинский район (614014, г</a:t>
            </a:r>
            <a:r>
              <a:rPr lang="ru-RU" b="1" dirty="0" smtClean="0">
                <a:solidFill>
                  <a:srgbClr val="002060"/>
                </a:solidFill>
              </a:rPr>
              <a:t>. Пермь</a:t>
            </a:r>
            <a:r>
              <a:rPr lang="ru-RU" b="1" dirty="0">
                <a:solidFill>
                  <a:srgbClr val="002060"/>
                </a:solidFill>
              </a:rPr>
              <a:t>, ул.Уральская,36) 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  <a:hlinkClick r:id="rId6"/>
              </a:rPr>
              <a:t>motroo@gorodperm.ru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Специалисты</a:t>
            </a:r>
            <a:r>
              <a:rPr lang="ru-RU" i="1" dirty="0">
                <a:solidFill>
                  <a:srgbClr val="002060"/>
                </a:solidFill>
              </a:rPr>
              <a:t>: 260-14-25, 260-14-15. 260-14-16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>
            <a:off x="178735" y="4151925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2763" y="4947851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Орджоникидзевский район (614047, </a:t>
            </a:r>
            <a:r>
              <a:rPr lang="ru-RU" b="1" dirty="0" err="1">
                <a:solidFill>
                  <a:srgbClr val="002060"/>
                </a:solidFill>
              </a:rPr>
              <a:t>г.Пермь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ул.Бушмакина</a:t>
            </a:r>
            <a:r>
              <a:rPr lang="ru-RU" b="1" dirty="0">
                <a:solidFill>
                  <a:srgbClr val="002060"/>
                </a:solidFill>
              </a:rPr>
              <a:t>, 26а) –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  <a:hlinkClick r:id="rId7"/>
              </a:rPr>
              <a:t>OrdROO@gorodperm.ru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Специалисты</a:t>
            </a:r>
            <a:r>
              <a:rPr lang="ru-RU" i="1" dirty="0">
                <a:solidFill>
                  <a:srgbClr val="002060"/>
                </a:solidFill>
              </a:rPr>
              <a:t>: 284-70-01,</a:t>
            </a:r>
            <a:r>
              <a:rPr lang="en-US" i="1" dirty="0">
                <a:solidFill>
                  <a:srgbClr val="002060"/>
                </a:solidFill>
              </a:rPr>
              <a:t> </a:t>
            </a:r>
            <a:r>
              <a:rPr lang="ru-RU" i="1" dirty="0">
                <a:solidFill>
                  <a:srgbClr val="002060"/>
                </a:solidFill>
              </a:rPr>
              <a:t>284-69-77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2763" y="5828123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Свердловский район (614010. </a:t>
            </a:r>
            <a:r>
              <a:rPr lang="ru-RU" b="1" dirty="0" err="1">
                <a:solidFill>
                  <a:srgbClr val="002060"/>
                </a:solidFill>
              </a:rPr>
              <a:t>г.Пермь</a:t>
            </a:r>
            <a:r>
              <a:rPr lang="ru-RU" b="1" dirty="0">
                <a:solidFill>
                  <a:srgbClr val="002060"/>
                </a:solidFill>
              </a:rPr>
              <a:t>, Комсомольский пр-т,77) –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  <a:hlinkClick r:id="rId8"/>
              </a:rPr>
              <a:t>sverdroo@gorodperm.ru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Специалисты</a:t>
            </a:r>
            <a:r>
              <a:rPr lang="ru-RU" i="1" dirty="0">
                <a:solidFill>
                  <a:srgbClr val="002060"/>
                </a:solidFill>
              </a:rPr>
              <a:t>: 244-36-14,</a:t>
            </a:r>
            <a:r>
              <a:rPr lang="en-US" i="1" dirty="0">
                <a:solidFill>
                  <a:srgbClr val="002060"/>
                </a:solidFill>
              </a:rPr>
              <a:t> </a:t>
            </a:r>
            <a:r>
              <a:rPr lang="ru-RU" i="1" dirty="0">
                <a:solidFill>
                  <a:srgbClr val="002060"/>
                </a:solidFill>
              </a:rPr>
              <a:t>241-03-81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875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2020-2021 учебный год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050" name="Picture 2" descr="https://educo.ie/wp-content/uploads/2015/12/Children-icon-sit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95536" y="1268760"/>
            <a:ext cx="2304256" cy="23042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59832" y="1772816"/>
            <a:ext cx="48853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16 400 </a:t>
            </a:r>
          </a:p>
          <a:p>
            <a:r>
              <a:rPr lang="ru-RU" sz="3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будущих первоклассников</a:t>
            </a: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8" name="Picture 10" descr="https://image.flaticon.com/icons/png/512/1137/11379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9512" y="3789040"/>
            <a:ext cx="2592287" cy="259228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59832" y="3861048"/>
            <a:ext cx="6264696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Количество образовательных </a:t>
            </a:r>
          </a:p>
          <a:p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организаций, которые примут </a:t>
            </a:r>
          </a:p>
          <a:p>
            <a:r>
              <a:rPr lang="ru-RU" sz="2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ервоклассников:</a:t>
            </a:r>
          </a:p>
          <a:p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94 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муниципальных организаций</a:t>
            </a:r>
          </a:p>
          <a:p>
            <a:r>
              <a:rPr lang="ru-RU" sz="4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5</a:t>
            </a:r>
            <a:r>
              <a:rPr lang="ru-RU" sz="48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частных организаций</a:t>
            </a:r>
          </a:p>
        </p:txBody>
      </p:sp>
    </p:spTree>
    <p:extLst>
      <p:ext uri="{BB962C8B-B14F-4D97-AF65-F5344CB8AC3E}">
        <p14:creationId xmlns="" xmlns:p14="http://schemas.microsoft.com/office/powerpoint/2010/main" val="2060490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Сроки приемной кампании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1916832"/>
            <a:ext cx="576064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I </a:t>
            </a:r>
            <a:r>
              <a:rPr lang="ru-RU" sz="27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этап </a:t>
            </a: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(закрепленная территория) </a:t>
            </a:r>
          </a:p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*дети из одной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семьи</a:t>
            </a:r>
          </a:p>
          <a:p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*дети, проживающие на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закрепленной территории</a:t>
            </a:r>
          </a:p>
          <a:p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339752" y="1988840"/>
            <a:ext cx="0" cy="396044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Нашивка 19"/>
          <p:cNvSpPr/>
          <p:nvPr/>
        </p:nvSpPr>
        <p:spPr>
          <a:xfrm>
            <a:off x="2195736" y="1916832"/>
            <a:ext cx="288032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2195736" y="3284984"/>
            <a:ext cx="288032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2195736" y="4149080"/>
            <a:ext cx="288032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0816" y="1772816"/>
            <a:ext cx="1673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01 февраля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2020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9398" y="3140968"/>
            <a:ext cx="12218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 июня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2020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7989" y="3987914"/>
            <a:ext cx="12234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01 июля</a:t>
            </a:r>
          </a:p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2020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авая фигурная скобка 25"/>
          <p:cNvSpPr/>
          <p:nvPr/>
        </p:nvSpPr>
        <p:spPr>
          <a:xfrm>
            <a:off x="2555776" y="2060848"/>
            <a:ext cx="360040" cy="1440160"/>
          </a:xfrm>
          <a:prstGeom prst="rightBrace">
            <a:avLst/>
          </a:prstGeom>
          <a:noFill/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авая фигурная скобка 26"/>
          <p:cNvSpPr/>
          <p:nvPr/>
        </p:nvSpPr>
        <p:spPr>
          <a:xfrm>
            <a:off x="2555776" y="4329100"/>
            <a:ext cx="360040" cy="1620180"/>
          </a:xfrm>
          <a:prstGeom prst="rightBrace">
            <a:avLst/>
          </a:prstGeom>
          <a:noFill/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3203848" y="4149080"/>
            <a:ext cx="576064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II </a:t>
            </a:r>
            <a:r>
              <a:rPr lang="ru-RU" sz="27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этап </a:t>
            </a:r>
            <a:r>
              <a:rPr lang="ru-RU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(свободные места) </a:t>
            </a:r>
          </a:p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*дети льготных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категорий</a:t>
            </a:r>
          </a:p>
          <a:p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*дети, не проживающие на закрепленной территории</a:t>
            </a:r>
          </a:p>
          <a:p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84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Способы подачи заявления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5976" y="2387293"/>
            <a:ext cx="4828401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 Выход на Портал  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https://uslugi.permkrai.ru/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 использованием учетной записи Портала Госуслуг</a:t>
            </a:r>
          </a:p>
          <a:p>
            <a:pPr>
              <a:spcAft>
                <a:spcPts val="1200"/>
              </a:spcAft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 Выбор услуги «Заявление на зачисление в 1 класс»</a:t>
            </a:r>
            <a:r>
              <a:rPr lang="ru-RU" sz="17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→ получить услугу</a:t>
            </a:r>
          </a:p>
          <a:p>
            <a:pPr>
              <a:spcAft>
                <a:spcPts val="1200"/>
              </a:spcAft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 Заполнение необходимых полей заявления, загрузка сканированных копий необходимых документов</a:t>
            </a:r>
          </a:p>
          <a:p>
            <a:pPr>
              <a:spcAft>
                <a:spcPts val="1200"/>
              </a:spcAft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 Предоставление оригиналов документов в ОУ – в течение 2 рабочих дней с момента подачи заявления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2879812" y="1268760"/>
            <a:ext cx="324036" cy="32403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Нашивка 19"/>
          <p:cNvSpPr/>
          <p:nvPr/>
        </p:nvSpPr>
        <p:spPr>
          <a:xfrm rot="5400000">
            <a:off x="6336196" y="2063257"/>
            <a:ext cx="288032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7085" y="1589403"/>
            <a:ext cx="321434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ичное обращение</a:t>
            </a:r>
            <a:endParaRPr lang="ru-RU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авая фигурная скобка 26"/>
          <p:cNvSpPr/>
          <p:nvPr/>
        </p:nvSpPr>
        <p:spPr>
          <a:xfrm rot="5400000">
            <a:off x="4285309" y="1426514"/>
            <a:ext cx="504056" cy="8784976"/>
          </a:xfrm>
          <a:prstGeom prst="rightBrace">
            <a:avLst/>
          </a:prstGeom>
          <a:noFill/>
          <a:ln w="1905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580112" y="1268760"/>
            <a:ext cx="324036" cy="32403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56866" y="1622207"/>
            <a:ext cx="33806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</a:t>
            </a:r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лектронная запись</a:t>
            </a:r>
            <a:endParaRPr lang="ru-RU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Нашивка 35"/>
          <p:cNvSpPr/>
          <p:nvPr/>
        </p:nvSpPr>
        <p:spPr>
          <a:xfrm rot="5400000">
            <a:off x="2056362" y="2063257"/>
            <a:ext cx="288032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8126" y="2449324"/>
            <a:ext cx="460851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*Подача заявления и документов в ОУ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9512" y="5934670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единой базы заявлений на прием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*по дате и времени подачи заявления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*независимо от способа подачи заявления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3289198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Прием детей из одной семьи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7320" y="1268760"/>
            <a:ext cx="8406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Федеральный закон от 02.12.2019 N 411-ФЗ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«О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внесении изменений в статью 54 Семейного кодекса Российской Федерации и статью 67 Федерального закона "Об образовании в Российской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Федерации»: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«Проживающие в одной семье и имеющие общее место жительства дети имеют право преимущественного приема на обучение по основным общеобразовательным программам дошкольного образования и начального общего образования в государственные и муниципальные образовательные организации, в которых обучаются их браться и (или) сестры»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179512" y="1340768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7584" y="4582991"/>
            <a:ext cx="5215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Прием с 01 февраля 2020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185833" y="4641498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7320" y="5183213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Подтверждающие документы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*свидетельство о рождении на каждого ребенка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*свидетельство о регистрации по месту жительства/по месту пребывания на каждого ребенка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185833" y="5301208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4352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Прием на свободные места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179512" y="1340768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7584" y="1268760"/>
            <a:ext cx="52151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Прием с 01 июля 2020</a:t>
            </a:r>
            <a:endParaRPr lang="ru-RU" sz="2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179512" y="2420888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3080" y="2348880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30 июня 2020</a:t>
            </a:r>
          </a:p>
          <a:p>
            <a:r>
              <a:rPr lang="ru-RU" sz="2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бразовательные организации предоставляют информацию о количестве свободных мест на официальном сайте ОУ и информационном стенде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3080" y="4509120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Ранее 01 июля 2020 года заявления на свободные места не принимаются</a:t>
            </a:r>
            <a:endParaRPr lang="ru-RU" sz="25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437112"/>
            <a:ext cx="10081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!!!</a:t>
            </a:r>
            <a:endParaRPr lang="ru-RU" sz="45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6705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Документы для зачисления </a:t>
            </a:r>
            <a:b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в 1 класс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268760"/>
            <a:ext cx="84604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Заявление</a:t>
            </a: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179512" y="1340768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3568" y="1916832"/>
            <a:ext cx="82089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Оригинал свидетельства о рождении</a:t>
            </a:r>
            <a:endParaRPr lang="ru-RU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179512" y="1988840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179512" y="4365104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2564904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None/>
            </a:pPr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Оригинал паспорта родителя 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(законного представителя). </a:t>
            </a:r>
            <a:r>
              <a:rPr lang="ru-RU" sz="2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ля иностранных граждан – оригинал документа, удостоверяющего личность иностранного гражданина</a:t>
            </a:r>
          </a:p>
        </p:txBody>
      </p:sp>
      <p:sp>
        <p:nvSpPr>
          <p:cNvPr id="12" name="Нашивка 11"/>
          <p:cNvSpPr/>
          <p:nvPr/>
        </p:nvSpPr>
        <p:spPr>
          <a:xfrm>
            <a:off x="179512" y="2636912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4293096"/>
            <a:ext cx="84604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None/>
            </a:pPr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Свидетельство о регистрации ребенка по месту жительства/месту пребывания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Родители, являющиеся иностранными гражданами, или лицами без гражданства  дополнительно представляют:</a:t>
            </a:r>
          </a:p>
          <a:p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документ, подтверждающий право заявителя на пребывание в РФ;</a:t>
            </a:r>
          </a:p>
          <a:p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документ , подтверждающий родство заявителя (или законность предоставления прав обучающихся). </a:t>
            </a:r>
          </a:p>
        </p:txBody>
      </p:sp>
    </p:spTree>
    <p:extLst>
      <p:ext uri="{BB962C8B-B14F-4D97-AF65-F5344CB8AC3E}">
        <p14:creationId xmlns="" xmlns:p14="http://schemas.microsoft.com/office/powerpoint/2010/main" val="3595646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День открытых дверей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3558" name="Picture 6" descr="http://cdn.onlinewebfonts.com/svg/img_43423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95536" y="1340768"/>
            <a:ext cx="2448272" cy="244827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988532" y="1988840"/>
            <a:ext cx="61554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1 февраля 2020</a:t>
            </a:r>
          </a:p>
          <a:p>
            <a:r>
              <a:rPr lang="ru-RU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3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диный День открытых дверей</a:t>
            </a:r>
          </a:p>
          <a:p>
            <a:r>
              <a:rPr lang="ru-RU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образовательных организациях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4077072"/>
            <a:ext cx="84604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 января 2020 – информация на официальных </a:t>
            </a:r>
          </a:p>
          <a:p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сайтах ОУ</a:t>
            </a: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467544" y="4149080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5088" y="4869160"/>
            <a:ext cx="82089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накомство со школой</a:t>
            </a:r>
            <a:endParaRPr lang="ru-RU" sz="25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431032" y="4941168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83568" y="5753446"/>
            <a:ext cx="7806188" cy="886599"/>
            <a:chOff x="251520" y="5661248"/>
            <a:chExt cx="7806188" cy="1125126"/>
          </a:xfrm>
        </p:grpSpPr>
        <p:pic>
          <p:nvPicPr>
            <p:cNvPr id="16" name="Picture 2" descr="http://sy.sywgy.com/wp-content/uploads/sites/2/2017/04/email91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l="12779" t="20901" r="10389" b="20561"/>
            <a:stretch>
              <a:fillRect/>
            </a:stretch>
          </p:blipFill>
          <p:spPr bwMode="auto">
            <a:xfrm>
              <a:off x="251520" y="6309320"/>
              <a:ext cx="576064" cy="438906"/>
            </a:xfrm>
            <a:prstGeom prst="rect">
              <a:avLst/>
            </a:prstGeom>
            <a:noFill/>
          </p:spPr>
        </p:pic>
        <p:pic>
          <p:nvPicPr>
            <p:cNvPr id="17" name="Picture 6" descr="https://trafikarac.com/wp-content/uploads/2016/06/WWW-Icon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499992" y="5661248"/>
              <a:ext cx="504056" cy="504056"/>
            </a:xfrm>
            <a:prstGeom prst="rect">
              <a:avLst/>
            </a:prstGeom>
            <a:noFill/>
          </p:spPr>
        </p:pic>
        <p:pic>
          <p:nvPicPr>
            <p:cNvPr id="18" name="Picture 8" descr="https://cdn.onlinewebfonts.com/svg/img_97207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23528" y="5733256"/>
              <a:ext cx="504056" cy="504570"/>
            </a:xfrm>
            <a:prstGeom prst="rect">
              <a:avLst/>
            </a:prstGeom>
            <a:noFill/>
          </p:spPr>
        </p:pic>
        <p:pic>
          <p:nvPicPr>
            <p:cNvPr id="19" name="Picture 10" descr="https://avatanplus.com/files/resources/original/5c4d6ae302e9a1688e6986c4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499992" y="6237312"/>
              <a:ext cx="504056" cy="504056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1043608" y="5733638"/>
              <a:ext cx="160973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5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212 25 79</a:t>
              </a:r>
              <a:endParaRPr lang="ru-RU" sz="25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71600" y="6309320"/>
              <a:ext cx="279114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do@gorodperm.ru</a:t>
              </a:r>
              <a:endParaRPr lang="ru-RU" sz="25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220072" y="5661248"/>
              <a:ext cx="1824538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ermedu.ru</a:t>
              </a:r>
              <a:endParaRPr lang="ru-RU" sz="25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20072" y="6237312"/>
              <a:ext cx="283763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25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brazovanie_perm</a:t>
              </a:r>
              <a:endParaRPr lang="ru-RU" sz="25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646937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83671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 Black" pitchFamily="34" charset="0"/>
              </a:rPr>
              <a:t>Обратная связь</a:t>
            </a:r>
            <a:endParaRPr lang="ru-RU" sz="4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149718" y="966183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42074" y="94076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Единый портал пермского образования</a:t>
            </a:r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permedu.ru</a:t>
            </a:r>
          </a:p>
          <a:p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174012" y="1781049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87307" y="1710202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Горячая линия Департамента образования</a:t>
            </a: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212 25 79</a:t>
            </a:r>
          </a:p>
        </p:txBody>
      </p:sp>
      <p:sp>
        <p:nvSpPr>
          <p:cNvPr id="14" name="Нашивка 13"/>
          <p:cNvSpPr/>
          <p:nvPr/>
        </p:nvSpPr>
        <p:spPr>
          <a:xfrm>
            <a:off x="135203" y="3502136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6720" y="3433750"/>
            <a:ext cx="828092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Инстаграм Департамента образования</a:t>
            </a:r>
          </a:p>
          <a:p>
            <a:r>
              <a:rPr lang="en-US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@obrazovanie_perm</a:t>
            </a:r>
            <a:endParaRPr lang="ru-RU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5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en-US" sz="25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serikovalv59</a:t>
            </a:r>
            <a:endParaRPr lang="ru-RU" sz="25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188606" y="6280156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1093" y="5956165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Официальные сайты образовательных организаций</a:t>
            </a:r>
          </a:p>
        </p:txBody>
      </p:sp>
      <p:sp>
        <p:nvSpPr>
          <p:cNvPr id="24" name="Нашивка 23"/>
          <p:cNvSpPr/>
          <p:nvPr/>
        </p:nvSpPr>
        <p:spPr>
          <a:xfrm>
            <a:off x="125894" y="4767831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4062" y="4680245"/>
            <a:ext cx="828092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Общегородская комиссия по контролю за приемом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ВКонтакте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@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priem_2020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Инстаграм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@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priem_2020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2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149718" y="2619487"/>
            <a:ext cx="504056" cy="36004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0111" y="2571976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Департамент образования</a:t>
            </a: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Сибирская, 17       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do@gorodperm.ru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994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558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Приемная кампания  на 2020-2021 учебный год</vt:lpstr>
      <vt:lpstr>2020-2021 учебный год</vt:lpstr>
      <vt:lpstr>Сроки приемной кампании</vt:lpstr>
      <vt:lpstr>Способы подачи заявления</vt:lpstr>
      <vt:lpstr>Прием детей из одной семьи</vt:lpstr>
      <vt:lpstr>Прием на свободные места</vt:lpstr>
      <vt:lpstr>Документы для зачисления  в 1 класс</vt:lpstr>
      <vt:lpstr>День открытых дверей</vt:lpstr>
      <vt:lpstr>Обратная связь</vt:lpstr>
      <vt:lpstr>Обратная связь районные отделы образования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Приемная кампания  на 2020-2021 учебный год</dc:title>
  <dc:creator>User</dc:creator>
  <cp:lastModifiedBy>POPOVICH</cp:lastModifiedBy>
  <cp:revision>13</cp:revision>
  <cp:lastPrinted>2020-01-27T09:21:46Z</cp:lastPrinted>
  <dcterms:created xsi:type="dcterms:W3CDTF">2020-01-25T06:26:34Z</dcterms:created>
  <dcterms:modified xsi:type="dcterms:W3CDTF">2020-02-01T03:05:14Z</dcterms:modified>
</cp:coreProperties>
</file>