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023" autoAdjust="0"/>
  </p:normalViewPr>
  <p:slideViewPr>
    <p:cSldViewPr>
      <p:cViewPr>
        <p:scale>
          <a:sx n="80" d="100"/>
          <a:sy n="80" d="100"/>
        </p:scale>
        <p:origin x="-85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075A5-25E5-4A47-8506-01425A27FFC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2E002F-DD2F-4B9B-B4B0-FF82555B66B9}">
      <dgm:prSet phldrT="[Текст]"/>
      <dgm:spPr/>
      <dgm:t>
        <a:bodyPr/>
        <a:lstStyle/>
        <a:p>
          <a:r>
            <a:rPr lang="ru-RU" dirty="0" smtClean="0"/>
            <a:t>Загородные и санаторно-оздоровительные лагеря</a:t>
          </a:r>
          <a:endParaRPr lang="ru-RU" dirty="0"/>
        </a:p>
      </dgm:t>
    </dgm:pt>
    <dgm:pt modelId="{1A3CF0E5-C4D5-4D9D-8ECD-E5DF7D2F9F49}" type="parTrans" cxnId="{0A954ACA-435C-4F83-BC94-27593D9B0656}">
      <dgm:prSet/>
      <dgm:spPr/>
      <dgm:t>
        <a:bodyPr/>
        <a:lstStyle/>
        <a:p>
          <a:endParaRPr lang="ru-RU"/>
        </a:p>
      </dgm:t>
    </dgm:pt>
    <dgm:pt modelId="{D0118236-A0E8-4CC0-8D34-625A1B9A0358}" type="sibTrans" cxnId="{0A954ACA-435C-4F83-BC94-27593D9B0656}">
      <dgm:prSet/>
      <dgm:spPr/>
      <dgm:t>
        <a:bodyPr/>
        <a:lstStyle/>
        <a:p>
          <a:endParaRPr lang="ru-RU"/>
        </a:p>
      </dgm:t>
    </dgm:pt>
    <dgm:pt modelId="{1289B494-EFAE-46B7-8DFC-F32BC57C4B25}">
      <dgm:prSet phldrT="[Текст]"/>
      <dgm:spPr/>
      <dgm:t>
        <a:bodyPr/>
        <a:lstStyle/>
        <a:p>
          <a:r>
            <a:rPr lang="ru-RU" dirty="0" smtClean="0"/>
            <a:t>сертификат</a:t>
          </a:r>
          <a:endParaRPr lang="ru-RU" dirty="0"/>
        </a:p>
      </dgm:t>
    </dgm:pt>
    <dgm:pt modelId="{B9361BAA-77CC-4418-9AD7-3B7E131280DF}" type="parTrans" cxnId="{BFCBF503-C861-4AB7-8E47-B1F1A412EB48}">
      <dgm:prSet/>
      <dgm:spPr/>
      <dgm:t>
        <a:bodyPr/>
        <a:lstStyle/>
        <a:p>
          <a:endParaRPr lang="ru-RU"/>
        </a:p>
      </dgm:t>
    </dgm:pt>
    <dgm:pt modelId="{622603D2-89F4-46F7-8CC0-D1E91D1119C0}" type="sibTrans" cxnId="{BFCBF503-C861-4AB7-8E47-B1F1A412EB48}">
      <dgm:prSet/>
      <dgm:spPr/>
      <dgm:t>
        <a:bodyPr/>
        <a:lstStyle/>
        <a:p>
          <a:endParaRPr lang="ru-RU"/>
        </a:p>
      </dgm:t>
    </dgm:pt>
    <dgm:pt modelId="{A7749FB2-54B3-44AB-B429-6EDA4519FCEF}">
      <dgm:prSet phldrT="[Текст]"/>
      <dgm:spPr/>
      <dgm:t>
        <a:bodyPr/>
        <a:lstStyle/>
        <a:p>
          <a:r>
            <a:rPr lang="ru-RU" dirty="0" smtClean="0"/>
            <a:t>компенсация</a:t>
          </a:r>
          <a:endParaRPr lang="ru-RU" dirty="0"/>
        </a:p>
      </dgm:t>
    </dgm:pt>
    <dgm:pt modelId="{9CBF9BDB-9BD5-44B3-8299-08671D6B2A43}" type="parTrans" cxnId="{DE221048-2C42-4584-BAEB-8DB5489CF991}">
      <dgm:prSet/>
      <dgm:spPr/>
      <dgm:t>
        <a:bodyPr/>
        <a:lstStyle/>
        <a:p>
          <a:endParaRPr lang="ru-RU"/>
        </a:p>
      </dgm:t>
    </dgm:pt>
    <dgm:pt modelId="{DA01602B-1ABC-4BE1-B119-B3E62B711A33}" type="sibTrans" cxnId="{DE221048-2C42-4584-BAEB-8DB5489CF991}">
      <dgm:prSet/>
      <dgm:spPr/>
      <dgm:t>
        <a:bodyPr/>
        <a:lstStyle/>
        <a:p>
          <a:endParaRPr lang="ru-RU"/>
        </a:p>
      </dgm:t>
    </dgm:pt>
    <dgm:pt modelId="{A4BB3929-99FC-4893-9FA2-55634AE3103F}">
      <dgm:prSet phldrT="[Текст]"/>
      <dgm:spPr/>
      <dgm:t>
        <a:bodyPr/>
        <a:lstStyle/>
        <a:p>
          <a:r>
            <a:rPr lang="ru-RU" dirty="0" smtClean="0"/>
            <a:t>Лагеря досуга и отдыха и детские лагеря палаточного типа</a:t>
          </a:r>
          <a:endParaRPr lang="ru-RU" dirty="0"/>
        </a:p>
      </dgm:t>
    </dgm:pt>
    <dgm:pt modelId="{72076857-21EA-4958-97B9-91392FC2A6F6}" type="parTrans" cxnId="{B023416D-39B4-4AAB-873A-550BA2DE1309}">
      <dgm:prSet/>
      <dgm:spPr/>
      <dgm:t>
        <a:bodyPr/>
        <a:lstStyle/>
        <a:p>
          <a:endParaRPr lang="ru-RU"/>
        </a:p>
      </dgm:t>
    </dgm:pt>
    <dgm:pt modelId="{89E8BD37-D4FC-409D-863E-6A6843124763}" type="sibTrans" cxnId="{B023416D-39B4-4AAB-873A-550BA2DE1309}">
      <dgm:prSet/>
      <dgm:spPr/>
      <dgm:t>
        <a:bodyPr/>
        <a:lstStyle/>
        <a:p>
          <a:endParaRPr lang="ru-RU"/>
        </a:p>
      </dgm:t>
    </dgm:pt>
    <dgm:pt modelId="{AA4D7345-AF8D-4A16-8C01-6420EB2A25CB}">
      <dgm:prSet phldrT="[Текст]"/>
      <dgm:spPr/>
      <dgm:t>
        <a:bodyPr/>
        <a:lstStyle/>
        <a:p>
          <a:r>
            <a:rPr lang="ru-RU" dirty="0" smtClean="0"/>
            <a:t>бесплатная муниципальная услуга</a:t>
          </a:r>
          <a:endParaRPr lang="ru-RU" dirty="0"/>
        </a:p>
      </dgm:t>
    </dgm:pt>
    <dgm:pt modelId="{CE39D310-B750-484A-9800-E7E54FC07168}" type="parTrans" cxnId="{0D184DCA-4699-43E3-B99D-0CCE81F2CA34}">
      <dgm:prSet/>
      <dgm:spPr/>
      <dgm:t>
        <a:bodyPr/>
        <a:lstStyle/>
        <a:p>
          <a:endParaRPr lang="ru-RU"/>
        </a:p>
      </dgm:t>
    </dgm:pt>
    <dgm:pt modelId="{5824D1CA-AAD6-46B0-8777-5384A60C60B6}" type="sibTrans" cxnId="{0D184DCA-4699-43E3-B99D-0CCE81F2CA34}">
      <dgm:prSet/>
      <dgm:spPr/>
      <dgm:t>
        <a:bodyPr/>
        <a:lstStyle/>
        <a:p>
          <a:endParaRPr lang="ru-RU"/>
        </a:p>
      </dgm:t>
    </dgm:pt>
    <dgm:pt modelId="{BCD72038-CEF5-49D3-A2CD-959347FFB94F}">
      <dgm:prSet phldrT="[Текст]"/>
      <dgm:spPr/>
      <dgm:t>
        <a:bodyPr/>
        <a:lstStyle/>
        <a:p>
          <a:r>
            <a:rPr lang="ru-RU" dirty="0" smtClean="0"/>
            <a:t>частичная оплата путевки у поставщика услуг по отдыху детей за счет средств бюджета</a:t>
          </a:r>
          <a:endParaRPr lang="ru-RU" dirty="0"/>
        </a:p>
      </dgm:t>
    </dgm:pt>
    <dgm:pt modelId="{C5A3FF19-2C22-49F1-91A3-4609AF13DF21}" type="parTrans" cxnId="{63CFE4AF-77C1-431E-ABAD-002B39F0794C}">
      <dgm:prSet/>
      <dgm:spPr/>
      <dgm:t>
        <a:bodyPr/>
        <a:lstStyle/>
        <a:p>
          <a:endParaRPr lang="ru-RU"/>
        </a:p>
      </dgm:t>
    </dgm:pt>
    <dgm:pt modelId="{95A69441-B7E2-40D7-BF63-A13B3904335E}" type="sibTrans" cxnId="{63CFE4AF-77C1-431E-ABAD-002B39F0794C}">
      <dgm:prSet/>
      <dgm:spPr/>
      <dgm:t>
        <a:bodyPr/>
        <a:lstStyle/>
        <a:p>
          <a:endParaRPr lang="ru-RU"/>
        </a:p>
      </dgm:t>
    </dgm:pt>
    <dgm:pt modelId="{EA1FD691-DDCF-4329-98FD-B1B875B3C0AF}" type="pres">
      <dgm:prSet presAssocID="{B80075A5-25E5-4A47-8506-01425A27FF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9C3BC8-B417-4EAA-B140-8FE5C8CC2DA8}" type="pres">
      <dgm:prSet presAssocID="{F62E002F-DD2F-4B9B-B4B0-FF82555B66B9}" presName="parentLin" presStyleCnt="0"/>
      <dgm:spPr/>
    </dgm:pt>
    <dgm:pt modelId="{5E65EE6B-C33E-41DD-A66D-8433DED309C2}" type="pres">
      <dgm:prSet presAssocID="{F62E002F-DD2F-4B9B-B4B0-FF82555B66B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E696C00-3380-4ED4-93A3-F9F7EE22F647}" type="pres">
      <dgm:prSet presAssocID="{F62E002F-DD2F-4B9B-B4B0-FF82555B66B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7AD49-4A81-480B-8A3E-603C2D9D2021}" type="pres">
      <dgm:prSet presAssocID="{F62E002F-DD2F-4B9B-B4B0-FF82555B66B9}" presName="negativeSpace" presStyleCnt="0"/>
      <dgm:spPr/>
    </dgm:pt>
    <dgm:pt modelId="{E9C2251F-D218-4ED3-8599-29E17A5BB6E2}" type="pres">
      <dgm:prSet presAssocID="{F62E002F-DD2F-4B9B-B4B0-FF82555B66B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B2465-D9F4-404B-9002-D95D5EA7AADD}" type="pres">
      <dgm:prSet presAssocID="{D0118236-A0E8-4CC0-8D34-625A1B9A0358}" presName="spaceBetweenRectangles" presStyleCnt="0"/>
      <dgm:spPr/>
    </dgm:pt>
    <dgm:pt modelId="{DCF2178F-B74E-4E0F-84B3-2D631986B9D4}" type="pres">
      <dgm:prSet presAssocID="{A4BB3929-99FC-4893-9FA2-55634AE3103F}" presName="parentLin" presStyleCnt="0"/>
      <dgm:spPr/>
    </dgm:pt>
    <dgm:pt modelId="{D692608B-C35C-4584-BDEB-A472EB63C939}" type="pres">
      <dgm:prSet presAssocID="{A4BB3929-99FC-4893-9FA2-55634AE3103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EBDF79B-0ADF-4898-8A9A-EBE3663C6CEE}" type="pres">
      <dgm:prSet presAssocID="{A4BB3929-99FC-4893-9FA2-55634AE310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D5DDC-1823-4036-B1C5-56FF79F1B78B}" type="pres">
      <dgm:prSet presAssocID="{A4BB3929-99FC-4893-9FA2-55634AE3103F}" presName="negativeSpace" presStyleCnt="0"/>
      <dgm:spPr/>
    </dgm:pt>
    <dgm:pt modelId="{CD9CABB5-EEA9-4BE9-8B4F-BCF6DF58CF36}" type="pres">
      <dgm:prSet presAssocID="{A4BB3929-99FC-4893-9FA2-55634AE3103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AC0575-2AEA-430E-BE09-AB58DDDFFC82}" type="presOf" srcId="{1289B494-EFAE-46B7-8DFC-F32BC57C4B25}" destId="{E9C2251F-D218-4ED3-8599-29E17A5BB6E2}" srcOrd="0" destOrd="0" presId="urn:microsoft.com/office/officeart/2005/8/layout/list1"/>
    <dgm:cxn modelId="{B023416D-39B4-4AAB-873A-550BA2DE1309}" srcId="{B80075A5-25E5-4A47-8506-01425A27FFC9}" destId="{A4BB3929-99FC-4893-9FA2-55634AE3103F}" srcOrd="1" destOrd="0" parTransId="{72076857-21EA-4958-97B9-91392FC2A6F6}" sibTransId="{89E8BD37-D4FC-409D-863E-6A6843124763}"/>
    <dgm:cxn modelId="{10C8FAD8-D204-484F-A18B-8546DF2356D7}" type="presOf" srcId="{A4BB3929-99FC-4893-9FA2-55634AE3103F}" destId="{D692608B-C35C-4584-BDEB-A472EB63C939}" srcOrd="0" destOrd="0" presId="urn:microsoft.com/office/officeart/2005/8/layout/list1"/>
    <dgm:cxn modelId="{BFCBF503-C861-4AB7-8E47-B1F1A412EB48}" srcId="{F62E002F-DD2F-4B9B-B4B0-FF82555B66B9}" destId="{1289B494-EFAE-46B7-8DFC-F32BC57C4B25}" srcOrd="0" destOrd="0" parTransId="{B9361BAA-77CC-4418-9AD7-3B7E131280DF}" sibTransId="{622603D2-89F4-46F7-8CC0-D1E91D1119C0}"/>
    <dgm:cxn modelId="{0A954ACA-435C-4F83-BC94-27593D9B0656}" srcId="{B80075A5-25E5-4A47-8506-01425A27FFC9}" destId="{F62E002F-DD2F-4B9B-B4B0-FF82555B66B9}" srcOrd="0" destOrd="0" parTransId="{1A3CF0E5-C4D5-4D9D-8ECD-E5DF7D2F9F49}" sibTransId="{D0118236-A0E8-4CC0-8D34-625A1B9A0358}"/>
    <dgm:cxn modelId="{63CFE4AF-77C1-431E-ABAD-002B39F0794C}" srcId="{A4BB3929-99FC-4893-9FA2-55634AE3103F}" destId="{BCD72038-CEF5-49D3-A2CD-959347FFB94F}" srcOrd="1" destOrd="0" parTransId="{C5A3FF19-2C22-49F1-91A3-4609AF13DF21}" sibTransId="{95A69441-B7E2-40D7-BF63-A13B3904335E}"/>
    <dgm:cxn modelId="{C6252A7A-C662-42A6-9FD3-2537F4220CBC}" type="presOf" srcId="{A4BB3929-99FC-4893-9FA2-55634AE3103F}" destId="{BEBDF79B-0ADF-4898-8A9A-EBE3663C6CEE}" srcOrd="1" destOrd="0" presId="urn:microsoft.com/office/officeart/2005/8/layout/list1"/>
    <dgm:cxn modelId="{1F5A03DA-B93B-4B51-9F24-D1319D93AD52}" type="presOf" srcId="{B80075A5-25E5-4A47-8506-01425A27FFC9}" destId="{EA1FD691-DDCF-4329-98FD-B1B875B3C0AF}" srcOrd="0" destOrd="0" presId="urn:microsoft.com/office/officeart/2005/8/layout/list1"/>
    <dgm:cxn modelId="{8C7152AA-1E25-4487-B269-AF9E029227E6}" type="presOf" srcId="{A7749FB2-54B3-44AB-B429-6EDA4519FCEF}" destId="{E9C2251F-D218-4ED3-8599-29E17A5BB6E2}" srcOrd="0" destOrd="1" presId="urn:microsoft.com/office/officeart/2005/8/layout/list1"/>
    <dgm:cxn modelId="{AF837770-CD6F-4C29-AA42-F01C72DB0045}" type="presOf" srcId="{AA4D7345-AF8D-4A16-8C01-6420EB2A25CB}" destId="{CD9CABB5-EEA9-4BE9-8B4F-BCF6DF58CF36}" srcOrd="0" destOrd="0" presId="urn:microsoft.com/office/officeart/2005/8/layout/list1"/>
    <dgm:cxn modelId="{050E1108-9820-4794-B9BC-39E001A09573}" type="presOf" srcId="{F62E002F-DD2F-4B9B-B4B0-FF82555B66B9}" destId="{2E696C00-3380-4ED4-93A3-F9F7EE22F647}" srcOrd="1" destOrd="0" presId="urn:microsoft.com/office/officeart/2005/8/layout/list1"/>
    <dgm:cxn modelId="{DE221048-2C42-4584-BAEB-8DB5489CF991}" srcId="{F62E002F-DD2F-4B9B-B4B0-FF82555B66B9}" destId="{A7749FB2-54B3-44AB-B429-6EDA4519FCEF}" srcOrd="1" destOrd="0" parTransId="{9CBF9BDB-9BD5-44B3-8299-08671D6B2A43}" sibTransId="{DA01602B-1ABC-4BE1-B119-B3E62B711A33}"/>
    <dgm:cxn modelId="{246FFC29-094A-4349-99AA-179A0CE9ABAC}" type="presOf" srcId="{BCD72038-CEF5-49D3-A2CD-959347FFB94F}" destId="{CD9CABB5-EEA9-4BE9-8B4F-BCF6DF58CF36}" srcOrd="0" destOrd="1" presId="urn:microsoft.com/office/officeart/2005/8/layout/list1"/>
    <dgm:cxn modelId="{6CF0CF0E-6D6B-4E75-AB40-003114BD0D49}" type="presOf" srcId="{F62E002F-DD2F-4B9B-B4B0-FF82555B66B9}" destId="{5E65EE6B-C33E-41DD-A66D-8433DED309C2}" srcOrd="0" destOrd="0" presId="urn:microsoft.com/office/officeart/2005/8/layout/list1"/>
    <dgm:cxn modelId="{0D184DCA-4699-43E3-B99D-0CCE81F2CA34}" srcId="{A4BB3929-99FC-4893-9FA2-55634AE3103F}" destId="{AA4D7345-AF8D-4A16-8C01-6420EB2A25CB}" srcOrd="0" destOrd="0" parTransId="{CE39D310-B750-484A-9800-E7E54FC07168}" sibTransId="{5824D1CA-AAD6-46B0-8777-5384A60C60B6}"/>
    <dgm:cxn modelId="{14A5891E-C16C-4E7E-8EC3-8A982E7A9DF0}" type="presParOf" srcId="{EA1FD691-DDCF-4329-98FD-B1B875B3C0AF}" destId="{109C3BC8-B417-4EAA-B140-8FE5C8CC2DA8}" srcOrd="0" destOrd="0" presId="urn:microsoft.com/office/officeart/2005/8/layout/list1"/>
    <dgm:cxn modelId="{687ED878-8D17-4B61-B346-556D4D7A789C}" type="presParOf" srcId="{109C3BC8-B417-4EAA-B140-8FE5C8CC2DA8}" destId="{5E65EE6B-C33E-41DD-A66D-8433DED309C2}" srcOrd="0" destOrd="0" presId="urn:microsoft.com/office/officeart/2005/8/layout/list1"/>
    <dgm:cxn modelId="{78D7EB40-0BE0-4C80-B8F1-5A22C697ABD4}" type="presParOf" srcId="{109C3BC8-B417-4EAA-B140-8FE5C8CC2DA8}" destId="{2E696C00-3380-4ED4-93A3-F9F7EE22F647}" srcOrd="1" destOrd="0" presId="urn:microsoft.com/office/officeart/2005/8/layout/list1"/>
    <dgm:cxn modelId="{64AE3593-4063-4FF4-A482-E967DE195FA6}" type="presParOf" srcId="{EA1FD691-DDCF-4329-98FD-B1B875B3C0AF}" destId="{1B27AD49-4A81-480B-8A3E-603C2D9D2021}" srcOrd="1" destOrd="0" presId="urn:microsoft.com/office/officeart/2005/8/layout/list1"/>
    <dgm:cxn modelId="{9109C2D8-3EC1-4064-83B3-60FA71465F25}" type="presParOf" srcId="{EA1FD691-DDCF-4329-98FD-B1B875B3C0AF}" destId="{E9C2251F-D218-4ED3-8599-29E17A5BB6E2}" srcOrd="2" destOrd="0" presId="urn:microsoft.com/office/officeart/2005/8/layout/list1"/>
    <dgm:cxn modelId="{A73BFFE3-872C-4706-BCF3-0ED558E18B95}" type="presParOf" srcId="{EA1FD691-DDCF-4329-98FD-B1B875B3C0AF}" destId="{F5CB2465-D9F4-404B-9002-D95D5EA7AADD}" srcOrd="3" destOrd="0" presId="urn:microsoft.com/office/officeart/2005/8/layout/list1"/>
    <dgm:cxn modelId="{78AE9166-A09A-43AF-B741-F3675461F907}" type="presParOf" srcId="{EA1FD691-DDCF-4329-98FD-B1B875B3C0AF}" destId="{DCF2178F-B74E-4E0F-84B3-2D631986B9D4}" srcOrd="4" destOrd="0" presId="urn:microsoft.com/office/officeart/2005/8/layout/list1"/>
    <dgm:cxn modelId="{0EF22319-B4D8-4C82-9F17-B02EAF65BE40}" type="presParOf" srcId="{DCF2178F-B74E-4E0F-84B3-2D631986B9D4}" destId="{D692608B-C35C-4584-BDEB-A472EB63C939}" srcOrd="0" destOrd="0" presId="urn:microsoft.com/office/officeart/2005/8/layout/list1"/>
    <dgm:cxn modelId="{A5599D34-1193-4496-8F88-E3C26F5A9B4C}" type="presParOf" srcId="{DCF2178F-B74E-4E0F-84B3-2D631986B9D4}" destId="{BEBDF79B-0ADF-4898-8A9A-EBE3663C6CEE}" srcOrd="1" destOrd="0" presId="urn:microsoft.com/office/officeart/2005/8/layout/list1"/>
    <dgm:cxn modelId="{10A4D18B-D048-436C-8796-C59DBCED7230}" type="presParOf" srcId="{EA1FD691-DDCF-4329-98FD-B1B875B3C0AF}" destId="{2A6D5DDC-1823-4036-B1C5-56FF79F1B78B}" srcOrd="5" destOrd="0" presId="urn:microsoft.com/office/officeart/2005/8/layout/list1"/>
    <dgm:cxn modelId="{9FCB2D5A-6FDB-454A-AB16-3BE2C6AF6F56}" type="presParOf" srcId="{EA1FD691-DDCF-4329-98FD-B1B875B3C0AF}" destId="{CD9CABB5-EEA9-4BE9-8B4F-BCF6DF58CF3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757D0-34C8-47E4-AE52-1FF3F8DFE6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D6B4B-14D8-4263-BF0B-1E7DECDBBD71}">
      <dgm:prSet/>
      <dgm:spPr/>
      <dgm:t>
        <a:bodyPr/>
        <a:lstStyle/>
        <a:p>
          <a:pPr rtl="0"/>
          <a:r>
            <a:rPr lang="ru-RU" b="1" dirty="0" smtClean="0"/>
            <a:t>Получить сертификат</a:t>
          </a:r>
          <a:r>
            <a:rPr lang="ru-RU" dirty="0" smtClean="0"/>
            <a:t> на отдых детей и их </a:t>
          </a:r>
        </a:p>
        <a:p>
          <a:pPr rtl="0"/>
          <a:r>
            <a:rPr lang="ru-RU" dirty="0" smtClean="0"/>
            <a:t>оздоровление можно </a:t>
          </a:r>
          <a:r>
            <a:rPr lang="ru-RU" u="sng" dirty="0" smtClean="0"/>
            <a:t>в пунктах выдачи сертификатов в апреле. </a:t>
          </a:r>
          <a:endParaRPr lang="ru-RU" u="sng" dirty="0"/>
        </a:p>
      </dgm:t>
    </dgm:pt>
    <dgm:pt modelId="{81C96662-B01E-4144-A841-25DD3D3FEBFE}" type="parTrans" cxnId="{7F3DD698-517C-4B00-8960-17ED0F5D482A}">
      <dgm:prSet/>
      <dgm:spPr/>
      <dgm:t>
        <a:bodyPr/>
        <a:lstStyle/>
        <a:p>
          <a:endParaRPr lang="ru-RU"/>
        </a:p>
      </dgm:t>
    </dgm:pt>
    <dgm:pt modelId="{A7D8BC1F-8425-4228-9121-57B9B5700527}" type="sibTrans" cxnId="{7F3DD698-517C-4B00-8960-17ED0F5D482A}">
      <dgm:prSet/>
      <dgm:spPr/>
      <dgm:t>
        <a:bodyPr/>
        <a:lstStyle/>
        <a:p>
          <a:endParaRPr lang="ru-RU"/>
        </a:p>
      </dgm:t>
    </dgm:pt>
    <dgm:pt modelId="{AE49C4F4-7516-47DB-A21B-E0290C7BC203}">
      <dgm:prSet/>
      <dgm:spPr/>
      <dgm:t>
        <a:bodyPr/>
        <a:lstStyle/>
        <a:p>
          <a:pPr rtl="0"/>
          <a:r>
            <a:rPr lang="ru-RU" dirty="0" smtClean="0"/>
            <a:t>Размер поддержки </a:t>
          </a:r>
          <a:r>
            <a:rPr lang="ru-RU" b="1" dirty="0" smtClean="0"/>
            <a:t>по сертификату</a:t>
          </a:r>
          <a:r>
            <a:rPr lang="ru-RU" dirty="0" smtClean="0"/>
            <a:t>, как и прежде, зависит от величины среднемесячного дохода либо социального статуса семьи. </a:t>
          </a:r>
          <a:endParaRPr lang="ru-RU" dirty="0"/>
        </a:p>
      </dgm:t>
    </dgm:pt>
    <dgm:pt modelId="{89E87C48-A9E1-4C68-B535-E7DF414FD4E3}" type="parTrans" cxnId="{A9697FD9-72F5-4706-8B16-D9614A23A047}">
      <dgm:prSet/>
      <dgm:spPr/>
      <dgm:t>
        <a:bodyPr/>
        <a:lstStyle/>
        <a:p>
          <a:endParaRPr lang="ru-RU"/>
        </a:p>
      </dgm:t>
    </dgm:pt>
    <dgm:pt modelId="{595341A8-839B-4A52-A243-4C3628DED5FF}" type="sibTrans" cxnId="{A9697FD9-72F5-4706-8B16-D9614A23A047}">
      <dgm:prSet/>
      <dgm:spPr/>
      <dgm:t>
        <a:bodyPr/>
        <a:lstStyle/>
        <a:p>
          <a:endParaRPr lang="ru-RU"/>
        </a:p>
      </dgm:t>
    </dgm:pt>
    <dgm:pt modelId="{AC7CC033-7BD2-4210-8A63-2A17D17995A4}">
      <dgm:prSet/>
      <dgm:spPr/>
      <dgm:t>
        <a:bodyPr/>
        <a:lstStyle/>
        <a:p>
          <a:pPr rtl="0"/>
          <a:r>
            <a:rPr lang="ru-RU" b="1" dirty="0" smtClean="0"/>
            <a:t>ВАЖНО!</a:t>
          </a:r>
          <a:r>
            <a:rPr lang="ru-RU" dirty="0" smtClean="0"/>
            <a:t> Сертификат необходимо передать представителю лагеря в течение </a:t>
          </a:r>
          <a:r>
            <a:rPr lang="ru-RU" b="1" dirty="0" smtClean="0"/>
            <a:t>15 календарных дней</a:t>
          </a:r>
          <a:r>
            <a:rPr lang="ru-RU" dirty="0" smtClean="0"/>
            <a:t> со дня получения сертификата (срок действия сертификата указан в сертификате). </a:t>
          </a:r>
          <a:endParaRPr lang="ru-RU" u="sng" dirty="0"/>
        </a:p>
      </dgm:t>
    </dgm:pt>
    <dgm:pt modelId="{C68DFC1F-F1F7-4362-B00A-5AE5AF20DB23}" type="parTrans" cxnId="{622D4AE4-EDAB-401A-AD28-51DB6DDC98D9}">
      <dgm:prSet/>
      <dgm:spPr/>
      <dgm:t>
        <a:bodyPr/>
        <a:lstStyle/>
        <a:p>
          <a:endParaRPr lang="ru-RU"/>
        </a:p>
      </dgm:t>
    </dgm:pt>
    <dgm:pt modelId="{364AAD0D-9BC4-443B-841E-C8989D4A4FA6}" type="sibTrans" cxnId="{622D4AE4-EDAB-401A-AD28-51DB6DDC98D9}">
      <dgm:prSet/>
      <dgm:spPr/>
      <dgm:t>
        <a:bodyPr/>
        <a:lstStyle/>
        <a:p>
          <a:endParaRPr lang="ru-RU"/>
        </a:p>
      </dgm:t>
    </dgm:pt>
    <dgm:pt modelId="{52ACFDBC-A579-4D5B-B868-8789DB1BD15C}">
      <dgm:prSet/>
      <dgm:spPr/>
      <dgm:t>
        <a:bodyPr/>
        <a:lstStyle/>
        <a:p>
          <a:pPr rtl="0"/>
          <a:r>
            <a:rPr lang="ru-RU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u="sng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dirty="0"/>
        </a:p>
      </dgm:t>
    </dgm:pt>
    <dgm:pt modelId="{354687A6-CB43-475E-BEA7-640E6778E4B2}" type="parTrans" cxnId="{20BCAEAA-3271-4036-8A8E-6723027C422D}">
      <dgm:prSet/>
      <dgm:spPr/>
      <dgm:t>
        <a:bodyPr/>
        <a:lstStyle/>
        <a:p>
          <a:endParaRPr lang="ru-RU"/>
        </a:p>
      </dgm:t>
    </dgm:pt>
    <dgm:pt modelId="{8E8F82BB-67FF-441F-AECE-1AFEAF500FDE}" type="sibTrans" cxnId="{20BCAEAA-3271-4036-8A8E-6723027C422D}">
      <dgm:prSet/>
      <dgm:spPr/>
      <dgm:t>
        <a:bodyPr/>
        <a:lstStyle/>
        <a:p>
          <a:endParaRPr lang="ru-RU"/>
        </a:p>
      </dgm:t>
    </dgm:pt>
    <dgm:pt modelId="{6B7A2A47-51CC-4A18-9DF9-26EDEB8BF96B}">
      <dgm:prSet/>
      <dgm:spPr/>
      <dgm:t>
        <a:bodyPr/>
        <a:lstStyle/>
        <a:p>
          <a:pPr rtl="0"/>
          <a:r>
            <a:rPr lang="ru-RU" dirty="0" smtClean="0"/>
            <a:t>График работы пунктов выдачи размещен на сайте администрации города Перми в разделе </a:t>
          </a:r>
          <a:r>
            <a:rPr lang="ru-RU" u="sng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u="sng" dirty="0" smtClean="0"/>
            <a:t>/Сертификат на отдых детей и их оздоровление</a:t>
          </a:r>
          <a:endParaRPr lang="ru-RU" u="sng" dirty="0"/>
        </a:p>
      </dgm:t>
    </dgm:pt>
    <dgm:pt modelId="{D043909C-3F58-44EA-9D5D-594F68388F98}" type="parTrans" cxnId="{7131E451-0024-4F39-AFA9-3FFFB99277E7}">
      <dgm:prSet/>
      <dgm:spPr/>
      <dgm:t>
        <a:bodyPr/>
        <a:lstStyle/>
        <a:p>
          <a:endParaRPr lang="ru-RU"/>
        </a:p>
      </dgm:t>
    </dgm:pt>
    <dgm:pt modelId="{805475AC-5898-4E82-BBDD-F43452972C6B}" type="sibTrans" cxnId="{7131E451-0024-4F39-AFA9-3FFFB99277E7}">
      <dgm:prSet/>
      <dgm:spPr/>
      <dgm:t>
        <a:bodyPr/>
        <a:lstStyle/>
        <a:p>
          <a:endParaRPr lang="ru-RU"/>
        </a:p>
      </dgm:t>
    </dgm:pt>
    <dgm:pt modelId="{38998655-5D86-4181-A10F-616A08FF282A}" type="pres">
      <dgm:prSet presAssocID="{5FD757D0-34C8-47E4-AE52-1FF3F8DFE6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8B1B0-7DF6-4EE8-89E4-F77D963045D6}" type="pres">
      <dgm:prSet presAssocID="{8B2D6B4B-14D8-4263-BF0B-1E7DECDBBD7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77473-4199-458B-87BF-3F580889B6C2}" type="pres">
      <dgm:prSet presAssocID="{8B2D6B4B-14D8-4263-BF0B-1E7DECDBBD7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E43AC-5024-4175-AE25-5E52508C4611}" type="pres">
      <dgm:prSet presAssocID="{AE49C4F4-7516-47DB-A21B-E0290C7BC2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614A5-4CF4-4A59-92B8-6F3995E96D9A}" type="pres">
      <dgm:prSet presAssocID="{AE49C4F4-7516-47DB-A21B-E0290C7BC20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014B4-83DC-44DE-815A-E7AAA93B77C5}" type="pres">
      <dgm:prSet presAssocID="{52ACFDBC-A579-4D5B-B868-8789DB1BD1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E25B50-CE07-4385-8A08-D4294D421341}" type="presOf" srcId="{52ACFDBC-A579-4D5B-B868-8789DB1BD15C}" destId="{80C014B4-83DC-44DE-815A-E7AAA93B77C5}" srcOrd="0" destOrd="0" presId="urn:microsoft.com/office/officeart/2005/8/layout/vList2"/>
    <dgm:cxn modelId="{EF9D44B8-3C4C-4D97-BAA2-943E896B57C4}" type="presOf" srcId="{8B2D6B4B-14D8-4263-BF0B-1E7DECDBBD71}" destId="{1B38B1B0-7DF6-4EE8-89E4-F77D963045D6}" srcOrd="0" destOrd="0" presId="urn:microsoft.com/office/officeart/2005/8/layout/vList2"/>
    <dgm:cxn modelId="{DC94CE58-3E79-4593-AF41-295923C9E2C5}" type="presOf" srcId="{6B7A2A47-51CC-4A18-9DF9-26EDEB8BF96B}" destId="{A3E77473-4199-458B-87BF-3F580889B6C2}" srcOrd="0" destOrd="0" presId="urn:microsoft.com/office/officeart/2005/8/layout/vList2"/>
    <dgm:cxn modelId="{20BCAEAA-3271-4036-8A8E-6723027C422D}" srcId="{5FD757D0-34C8-47E4-AE52-1FF3F8DFE6E2}" destId="{52ACFDBC-A579-4D5B-B868-8789DB1BD15C}" srcOrd="2" destOrd="0" parTransId="{354687A6-CB43-475E-BEA7-640E6778E4B2}" sibTransId="{8E8F82BB-67FF-441F-AECE-1AFEAF500FDE}"/>
    <dgm:cxn modelId="{A9697FD9-72F5-4706-8B16-D9614A23A047}" srcId="{5FD757D0-34C8-47E4-AE52-1FF3F8DFE6E2}" destId="{AE49C4F4-7516-47DB-A21B-E0290C7BC203}" srcOrd="1" destOrd="0" parTransId="{89E87C48-A9E1-4C68-B535-E7DF414FD4E3}" sibTransId="{595341A8-839B-4A52-A243-4C3628DED5FF}"/>
    <dgm:cxn modelId="{7F3DD698-517C-4B00-8960-17ED0F5D482A}" srcId="{5FD757D0-34C8-47E4-AE52-1FF3F8DFE6E2}" destId="{8B2D6B4B-14D8-4263-BF0B-1E7DECDBBD71}" srcOrd="0" destOrd="0" parTransId="{81C96662-B01E-4144-A841-25DD3D3FEBFE}" sibTransId="{A7D8BC1F-8425-4228-9121-57B9B5700527}"/>
    <dgm:cxn modelId="{F2E2EDC8-1B5F-45E2-A209-EF9D41D75DCD}" type="presOf" srcId="{AE49C4F4-7516-47DB-A21B-E0290C7BC203}" destId="{81EE43AC-5024-4175-AE25-5E52508C4611}" srcOrd="0" destOrd="0" presId="urn:microsoft.com/office/officeart/2005/8/layout/vList2"/>
    <dgm:cxn modelId="{622D4AE4-EDAB-401A-AD28-51DB6DDC98D9}" srcId="{AE49C4F4-7516-47DB-A21B-E0290C7BC203}" destId="{AC7CC033-7BD2-4210-8A63-2A17D17995A4}" srcOrd="0" destOrd="0" parTransId="{C68DFC1F-F1F7-4362-B00A-5AE5AF20DB23}" sibTransId="{364AAD0D-9BC4-443B-841E-C8989D4A4FA6}"/>
    <dgm:cxn modelId="{7131E451-0024-4F39-AFA9-3FFFB99277E7}" srcId="{8B2D6B4B-14D8-4263-BF0B-1E7DECDBBD71}" destId="{6B7A2A47-51CC-4A18-9DF9-26EDEB8BF96B}" srcOrd="0" destOrd="0" parTransId="{D043909C-3F58-44EA-9D5D-594F68388F98}" sibTransId="{805475AC-5898-4E82-BBDD-F43452972C6B}"/>
    <dgm:cxn modelId="{D3B8A7CE-BDE1-42F4-81FB-D3A6D6CE5ADA}" type="presOf" srcId="{AC7CC033-7BD2-4210-8A63-2A17D17995A4}" destId="{BD5614A5-4CF4-4A59-92B8-6F3995E96D9A}" srcOrd="0" destOrd="0" presId="urn:microsoft.com/office/officeart/2005/8/layout/vList2"/>
    <dgm:cxn modelId="{BE1F6B3B-840A-4ECD-A996-66194F6098D2}" type="presOf" srcId="{5FD757D0-34C8-47E4-AE52-1FF3F8DFE6E2}" destId="{38998655-5D86-4181-A10F-616A08FF282A}" srcOrd="0" destOrd="0" presId="urn:microsoft.com/office/officeart/2005/8/layout/vList2"/>
    <dgm:cxn modelId="{8DB5FAF6-4831-4484-BB4A-DD2277E97AE3}" type="presParOf" srcId="{38998655-5D86-4181-A10F-616A08FF282A}" destId="{1B38B1B0-7DF6-4EE8-89E4-F77D963045D6}" srcOrd="0" destOrd="0" presId="urn:microsoft.com/office/officeart/2005/8/layout/vList2"/>
    <dgm:cxn modelId="{F14758BE-8C4C-4B8E-A768-D65D922C2D18}" type="presParOf" srcId="{38998655-5D86-4181-A10F-616A08FF282A}" destId="{A3E77473-4199-458B-87BF-3F580889B6C2}" srcOrd="1" destOrd="0" presId="urn:microsoft.com/office/officeart/2005/8/layout/vList2"/>
    <dgm:cxn modelId="{842BD7E7-07B2-4643-BFC1-6E28412A98D8}" type="presParOf" srcId="{38998655-5D86-4181-A10F-616A08FF282A}" destId="{81EE43AC-5024-4175-AE25-5E52508C4611}" srcOrd="2" destOrd="0" presId="urn:microsoft.com/office/officeart/2005/8/layout/vList2"/>
    <dgm:cxn modelId="{BC865215-66F4-4C1E-A22B-F65A38C15AAC}" type="presParOf" srcId="{38998655-5D86-4181-A10F-616A08FF282A}" destId="{BD5614A5-4CF4-4A59-92B8-6F3995E96D9A}" srcOrd="3" destOrd="0" presId="urn:microsoft.com/office/officeart/2005/8/layout/vList2"/>
    <dgm:cxn modelId="{85315C8F-4870-47FD-9624-B16731C2B587}" type="presParOf" srcId="{38998655-5D86-4181-A10F-616A08FF282A}" destId="{80C014B4-83DC-44DE-815A-E7AAA93B7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 custT="1"/>
      <dgm:spPr/>
      <dgm:t>
        <a:bodyPr/>
        <a:lstStyle/>
        <a:p>
          <a:pPr rtl="0"/>
          <a:r>
            <a:rPr lang="ru-RU" sz="1600" b="1" dirty="0" smtClean="0"/>
            <a:t>Что нужно сделать родителю, чтобы получить услугу:</a:t>
          </a:r>
          <a:endParaRPr lang="ru-RU" sz="160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 sz="2400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 sz="2400"/>
        </a:p>
      </dgm:t>
    </dgm:pt>
    <dgm:pt modelId="{7ADA2A0C-23F1-4634-AD4C-52F4A63EF643}">
      <dgm:prSet custT="1"/>
      <dgm:spPr/>
      <dgm:t>
        <a:bodyPr/>
        <a:lstStyle/>
        <a:p>
          <a:pPr rtl="0"/>
          <a:r>
            <a:rPr lang="ru-RU" sz="1600" dirty="0" smtClean="0"/>
            <a:t>1. Выбрать лагерь из Реестра организаций отдыха детей</a:t>
          </a:r>
          <a:endParaRPr lang="ru-RU" sz="1600" dirty="0"/>
        </a:p>
      </dgm:t>
    </dgm:pt>
    <dgm:pt modelId="{A8B319E1-ED1C-42D5-9883-C2CFF44DEAFB}" type="parTrans" cxnId="{82C96D40-3E63-4761-9EC6-9F81779191DA}">
      <dgm:prSet/>
      <dgm:spPr/>
      <dgm:t>
        <a:bodyPr/>
        <a:lstStyle/>
        <a:p>
          <a:endParaRPr lang="ru-RU" sz="2400"/>
        </a:p>
      </dgm:t>
    </dgm:pt>
    <dgm:pt modelId="{1B649B34-81B9-4E7C-80EB-DE06454A3CBD}" type="sibTrans" cxnId="{82C96D40-3E63-4761-9EC6-9F81779191DA}">
      <dgm:prSet/>
      <dgm:spPr/>
      <dgm:t>
        <a:bodyPr/>
        <a:lstStyle/>
        <a:p>
          <a:endParaRPr lang="ru-RU" sz="2400"/>
        </a:p>
      </dgm:t>
    </dgm:pt>
    <dgm:pt modelId="{86172E84-C516-43AB-9480-BB5D262F7730}">
      <dgm:prSet custT="1"/>
      <dgm:spPr/>
      <dgm:t>
        <a:bodyPr/>
        <a:lstStyle/>
        <a:p>
          <a:pPr rtl="0"/>
          <a:r>
            <a:rPr lang="ru-RU" sz="1600" dirty="0" smtClean="0"/>
            <a:t>2. Подготовить пакет документов, а именно:</a:t>
          </a:r>
          <a:endParaRPr lang="ru-RU" sz="1600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 sz="2400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 sz="2400"/>
        </a:p>
      </dgm:t>
    </dgm:pt>
    <dgm:pt modelId="{62C993BE-0AD6-403F-8BF2-8D4A19EA75B0}">
      <dgm:prSet custT="1"/>
      <dgm:spPr/>
      <dgm:t>
        <a:bodyPr/>
        <a:lstStyle/>
        <a:p>
          <a:pPr rtl="0"/>
          <a:r>
            <a:rPr lang="ru-RU" sz="1400" dirty="0" smtClean="0"/>
            <a:t>копии паспорта родителя;</a:t>
          </a:r>
          <a:endParaRPr lang="ru-RU" sz="1400" dirty="0"/>
        </a:p>
      </dgm:t>
    </dgm:pt>
    <dgm:pt modelId="{515C7B82-7804-49C4-97BB-3B4386C82D95}" type="parTrans" cxnId="{A1DE57BC-5BB2-4CDE-9275-6E3C8D7D2B79}">
      <dgm:prSet/>
      <dgm:spPr/>
      <dgm:t>
        <a:bodyPr/>
        <a:lstStyle/>
        <a:p>
          <a:endParaRPr lang="ru-RU" sz="2400"/>
        </a:p>
      </dgm:t>
    </dgm:pt>
    <dgm:pt modelId="{3AFB7D74-BB04-4CBA-89D9-796D2CFDD8B6}" type="sibTrans" cxnId="{A1DE57BC-5BB2-4CDE-9275-6E3C8D7D2B79}">
      <dgm:prSet/>
      <dgm:spPr/>
      <dgm:t>
        <a:bodyPr/>
        <a:lstStyle/>
        <a:p>
          <a:endParaRPr lang="ru-RU" sz="2400"/>
        </a:p>
      </dgm:t>
    </dgm:pt>
    <dgm:pt modelId="{F19EDE40-60DF-4409-AB17-0F5FCEA3C82E}">
      <dgm:prSet custT="1"/>
      <dgm:spPr/>
      <dgm:t>
        <a:bodyPr/>
        <a:lstStyle/>
        <a:p>
          <a:pPr rtl="0"/>
          <a:r>
            <a:rPr lang="ru-RU" sz="14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dirty="0"/>
        </a:p>
      </dgm:t>
    </dgm:pt>
    <dgm:pt modelId="{2D580DC9-420E-4AA6-BFC5-A6A8D0AAD9DA}" type="parTrans" cxnId="{C21FA4BB-CF60-415E-B4D8-F425379B45B1}">
      <dgm:prSet/>
      <dgm:spPr/>
      <dgm:t>
        <a:bodyPr/>
        <a:lstStyle/>
        <a:p>
          <a:endParaRPr lang="ru-RU" sz="2400"/>
        </a:p>
      </dgm:t>
    </dgm:pt>
    <dgm:pt modelId="{2F5F58E8-FF7D-4995-B5D6-D42E8071D4D5}" type="sibTrans" cxnId="{C21FA4BB-CF60-415E-B4D8-F425379B45B1}">
      <dgm:prSet/>
      <dgm:spPr/>
      <dgm:t>
        <a:bodyPr/>
        <a:lstStyle/>
        <a:p>
          <a:endParaRPr lang="ru-RU" sz="2400"/>
        </a:p>
      </dgm:t>
    </dgm:pt>
    <dgm:pt modelId="{C6795F74-DA83-4674-B8D7-DB4D77335EC3}">
      <dgm:prSet custT="1"/>
      <dgm:spPr/>
      <dgm:t>
        <a:bodyPr/>
        <a:lstStyle/>
        <a:p>
          <a:pPr rtl="0"/>
          <a:r>
            <a:rPr lang="ru-RU" sz="1400" dirty="0" smtClean="0"/>
            <a:t>копии документов, подтверждающих регистрацию ребенка на территории города Перми;</a:t>
          </a:r>
          <a:endParaRPr lang="ru-RU" sz="1400" dirty="0"/>
        </a:p>
      </dgm:t>
    </dgm:pt>
    <dgm:pt modelId="{CAE70898-3957-44EF-B312-C7A6AA754C57}" type="parTrans" cxnId="{3D9136B7-6EBF-4196-AF13-4A13BC253D04}">
      <dgm:prSet/>
      <dgm:spPr/>
      <dgm:t>
        <a:bodyPr/>
        <a:lstStyle/>
        <a:p>
          <a:endParaRPr lang="ru-RU" sz="2400"/>
        </a:p>
      </dgm:t>
    </dgm:pt>
    <dgm:pt modelId="{AACC438F-5B82-4074-B1EF-91DF62311DB7}" type="sibTrans" cxnId="{3D9136B7-6EBF-4196-AF13-4A13BC253D04}">
      <dgm:prSet/>
      <dgm:spPr/>
      <dgm:t>
        <a:bodyPr/>
        <a:lstStyle/>
        <a:p>
          <a:endParaRPr lang="ru-RU" sz="2400"/>
        </a:p>
      </dgm:t>
    </dgm:pt>
    <dgm:pt modelId="{83C7F847-E6F5-489B-8247-20D4A0CFA77A}">
      <dgm:prSet custT="1"/>
      <dgm:spPr/>
      <dgm:t>
        <a:bodyPr/>
        <a:lstStyle/>
        <a:p>
          <a:pPr rtl="0"/>
          <a:r>
            <a:rPr lang="ru-RU" sz="16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dirty="0"/>
        </a:p>
      </dgm:t>
    </dgm:pt>
    <dgm:pt modelId="{F75C18AA-F455-4B85-B891-A8B8F96B756A}" type="parTrans" cxnId="{C2CA8AC0-17B8-4D8B-9904-D5AADC3C1A2B}">
      <dgm:prSet/>
      <dgm:spPr/>
      <dgm:t>
        <a:bodyPr/>
        <a:lstStyle/>
        <a:p>
          <a:endParaRPr lang="ru-RU" sz="2400"/>
        </a:p>
      </dgm:t>
    </dgm:pt>
    <dgm:pt modelId="{D0E0A3FB-70D7-47EE-ACAE-97E49F59A533}" type="sibTrans" cxnId="{C2CA8AC0-17B8-4D8B-9904-D5AADC3C1A2B}">
      <dgm:prSet/>
      <dgm:spPr/>
      <dgm:t>
        <a:bodyPr/>
        <a:lstStyle/>
        <a:p>
          <a:endParaRPr lang="ru-RU" sz="2400"/>
        </a:p>
      </dgm:t>
    </dgm:pt>
    <dgm:pt modelId="{D59D7797-3D65-4C8F-B05E-07C40C916D9A}">
      <dgm:prSet custT="1"/>
      <dgm:spPr/>
      <dgm:t>
        <a:bodyPr/>
        <a:lstStyle/>
        <a:p>
          <a:pPr rtl="0"/>
          <a:r>
            <a:rPr lang="ru-RU" sz="1400" dirty="0" smtClean="0"/>
            <a:t>Реестр размещен на сайте администрации Перми в разделе «Деятельность/«Семья и детство»/«Оздоровительная кампания»/«Реестр организаций, оказывающих услуги по организации отдыха детей и молодежи»;</a:t>
          </a:r>
          <a:endParaRPr lang="ru-RU" sz="1400" dirty="0"/>
        </a:p>
      </dgm:t>
    </dgm:pt>
    <dgm:pt modelId="{5D594FCB-A528-482A-923B-0CCAF7A9E57C}" type="parTrans" cxnId="{C70B22AF-DE43-4513-9EF3-79C6FC7C8596}">
      <dgm:prSet/>
      <dgm:spPr/>
      <dgm:t>
        <a:bodyPr/>
        <a:lstStyle/>
        <a:p>
          <a:endParaRPr lang="ru-RU" sz="2400"/>
        </a:p>
      </dgm:t>
    </dgm:pt>
    <dgm:pt modelId="{C9B17B0C-3B3A-487B-BA7D-20B7274A6E80}" type="sibTrans" cxnId="{C70B22AF-DE43-4513-9EF3-79C6FC7C8596}">
      <dgm:prSet/>
      <dgm:spPr/>
      <dgm:t>
        <a:bodyPr/>
        <a:lstStyle/>
        <a:p>
          <a:endParaRPr lang="ru-RU" sz="2400"/>
        </a:p>
      </dgm:t>
    </dgm:pt>
    <dgm:pt modelId="{DBBCA1FA-D06F-474F-A515-A4287A6AA876}">
      <dgm:prSet custT="1"/>
      <dgm:spPr/>
      <dgm:t>
        <a:bodyPr/>
        <a:lstStyle/>
        <a:p>
          <a:pPr rtl="0"/>
          <a:r>
            <a:rPr lang="ru-RU" sz="1600" dirty="0" smtClean="0"/>
            <a:t>Расчетная стоимость путевки составляет:</a:t>
          </a:r>
        </a:p>
        <a:p>
          <a:r>
            <a:rPr lang="ru-RU" sz="1600" dirty="0" smtClean="0"/>
            <a:t>в лагерь досуга и отдыха - 5203,0 руб. (при продолжительности пребывания в лагере 18 дней);</a:t>
          </a:r>
        </a:p>
        <a:p>
          <a:r>
            <a:rPr lang="ru-RU" sz="1600" dirty="0" smtClean="0"/>
            <a:t>в детский лагерь палаточного типа - 3959,0 руб. (при продолжительности пребывания в лагере 7 дней).</a:t>
          </a:r>
          <a:endParaRPr lang="ru-RU" sz="1600" b="1" dirty="0"/>
        </a:p>
      </dgm:t>
    </dgm:pt>
    <dgm:pt modelId="{24FB3EEB-A58E-4133-B34F-E132493EC36A}" type="parTrans" cxnId="{44E66B6E-42F9-407F-A330-B63BEEAE4A86}">
      <dgm:prSet/>
      <dgm:spPr/>
      <dgm:t>
        <a:bodyPr/>
        <a:lstStyle/>
        <a:p>
          <a:endParaRPr lang="ru-RU" sz="2400"/>
        </a:p>
      </dgm:t>
    </dgm:pt>
    <dgm:pt modelId="{29DF05B9-2F03-4E45-B568-B7F687B2C820}" type="sibTrans" cxnId="{44E66B6E-42F9-407F-A330-B63BEEAE4A86}">
      <dgm:prSet/>
      <dgm:spPr/>
      <dgm:t>
        <a:bodyPr/>
        <a:lstStyle/>
        <a:p>
          <a:endParaRPr lang="ru-RU" sz="2400"/>
        </a:p>
      </dgm:t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5" custScaleY="73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FD3FE-122D-47C0-AE1D-30D66E22CC7C}" type="pres">
      <dgm:prSet presAssocID="{CFE9B861-6DBD-4F9C-8BDA-158F3307486D}" presName="spacer" presStyleCnt="0"/>
      <dgm:spPr/>
    </dgm:pt>
    <dgm:pt modelId="{88D256C4-73EE-4A2C-B15D-FAB8B0C8D14F}" type="pres">
      <dgm:prSet presAssocID="{7ADA2A0C-23F1-4634-AD4C-52F4A63EF643}" presName="parentText" presStyleLbl="node1" presStyleIdx="1" presStyleCnt="5" custScaleY="50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DFA-2AA8-4DD5-BB1A-B05693B830D7}" type="pres">
      <dgm:prSet presAssocID="{7ADA2A0C-23F1-4634-AD4C-52F4A63EF6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5865-C13B-4849-A83A-6AC84E7C4A36}" type="pres">
      <dgm:prSet presAssocID="{86172E84-C516-43AB-9480-BB5D262F7730}" presName="parentText" presStyleLbl="node1" presStyleIdx="2" presStyleCnt="5" custScaleY="52149" custLinFactNeighborX="-833" custLinFactNeighborY="-31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5F972-E06D-4FD1-90AD-14401A1E0F8E}" type="pres">
      <dgm:prSet presAssocID="{86172E84-C516-43AB-9480-BB5D262F7730}" presName="childText" presStyleLbl="revTx" presStyleIdx="1" presStyleCnt="2" custScaleY="109960" custLinFactNeighborY="-2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22F96-BFE6-4CC6-91A1-57A67CC26A03}" type="pres">
      <dgm:prSet presAssocID="{83C7F847-E6F5-489B-8247-20D4A0CFA77A}" presName="parentText" presStyleLbl="node1" presStyleIdx="3" presStyleCnt="5" custScaleY="56448" custLinFactY="-129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D1E6C-3430-4014-84BC-ED4112A1CC0D}" type="pres">
      <dgm:prSet presAssocID="{D0E0A3FB-70D7-47EE-ACAE-97E49F59A533}" presName="spacer" presStyleCnt="0"/>
      <dgm:spPr/>
    </dgm:pt>
    <dgm:pt modelId="{BE9E2D5E-2FB2-4131-AB00-F7CA3505BF77}" type="pres">
      <dgm:prSet presAssocID="{DBBCA1FA-D06F-474F-A515-A4287A6AA876}" presName="parentText" presStyleLbl="node1" presStyleIdx="4" presStyleCnt="5" custLinFactY="-154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E66B6E-42F9-407F-A330-B63BEEAE4A86}" srcId="{C779C529-9D4D-4090-9874-5B3A2FBDC4A5}" destId="{DBBCA1FA-D06F-474F-A515-A4287A6AA876}" srcOrd="4" destOrd="0" parTransId="{24FB3EEB-A58E-4133-B34F-E132493EC36A}" sibTransId="{29DF05B9-2F03-4E45-B568-B7F687B2C820}"/>
    <dgm:cxn modelId="{04AA74D6-0C10-4641-9D75-97AED82F2EB6}" type="presOf" srcId="{DBBCA1FA-D06F-474F-A515-A4287A6AA876}" destId="{BE9E2D5E-2FB2-4131-AB00-F7CA3505BF77}" srcOrd="0" destOrd="0" presId="urn:microsoft.com/office/officeart/2005/8/layout/vList2"/>
    <dgm:cxn modelId="{4AFE4D98-5AB8-411A-8FD6-4CF13675BE43}" srcId="{C779C529-9D4D-4090-9874-5B3A2FBDC4A5}" destId="{86172E84-C516-43AB-9480-BB5D262F7730}" srcOrd="2" destOrd="0" parTransId="{C5FFCE53-C137-4C76-83A8-CF59555B7249}" sibTransId="{5EE17E38-0EC0-4B8E-9EE2-714F598CC6A3}"/>
    <dgm:cxn modelId="{C70B22AF-DE43-4513-9EF3-79C6FC7C8596}" srcId="{7ADA2A0C-23F1-4634-AD4C-52F4A63EF643}" destId="{D59D7797-3D65-4C8F-B05E-07C40C916D9A}" srcOrd="0" destOrd="0" parTransId="{5D594FCB-A528-482A-923B-0CCAF7A9E57C}" sibTransId="{C9B17B0C-3B3A-487B-BA7D-20B7274A6E80}"/>
    <dgm:cxn modelId="{8D107642-BE7A-4FD9-BEAF-95689BD58902}" type="presOf" srcId="{34CE8316-60A5-469A-BEBA-FDD4CA277FA4}" destId="{62083E3A-F6E7-4D75-9465-7DB02AA356BC}" srcOrd="0" destOrd="0" presId="urn:microsoft.com/office/officeart/2005/8/layout/vList2"/>
    <dgm:cxn modelId="{78E09775-C98E-4404-BB33-5CE5B345FEA4}" type="presOf" srcId="{62C993BE-0AD6-403F-8BF2-8D4A19EA75B0}" destId="{3135F972-E06D-4FD1-90AD-14401A1E0F8E}" srcOrd="0" destOrd="0" presId="urn:microsoft.com/office/officeart/2005/8/layout/vList2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50DC0A7B-994A-4C2A-A6E6-823A9163D4AC}" type="presOf" srcId="{86172E84-C516-43AB-9480-BB5D262F7730}" destId="{024C5865-C13B-4849-A83A-6AC84E7C4A36}" srcOrd="0" destOrd="0" presId="urn:microsoft.com/office/officeart/2005/8/layout/vList2"/>
    <dgm:cxn modelId="{C8D9546D-AFDA-4463-9F73-5A53E27103C3}" type="presOf" srcId="{C779C529-9D4D-4090-9874-5B3A2FBDC4A5}" destId="{CEC98446-322E-4B9E-966E-427F4618D59B}" srcOrd="0" destOrd="0" presId="urn:microsoft.com/office/officeart/2005/8/layout/vList2"/>
    <dgm:cxn modelId="{C2CA8AC0-17B8-4D8B-9904-D5AADC3C1A2B}" srcId="{C779C529-9D4D-4090-9874-5B3A2FBDC4A5}" destId="{83C7F847-E6F5-489B-8247-20D4A0CFA77A}" srcOrd="3" destOrd="0" parTransId="{F75C18AA-F455-4B85-B891-A8B8F96B756A}" sibTransId="{D0E0A3FB-70D7-47EE-ACAE-97E49F59A533}"/>
    <dgm:cxn modelId="{D598D0B0-C357-40CE-BC02-2E02DBD15194}" type="presOf" srcId="{F19EDE40-60DF-4409-AB17-0F5FCEA3C82E}" destId="{3135F972-E06D-4FD1-90AD-14401A1E0F8E}" srcOrd="0" destOrd="1" presId="urn:microsoft.com/office/officeart/2005/8/layout/vList2"/>
    <dgm:cxn modelId="{A1DE57BC-5BB2-4CDE-9275-6E3C8D7D2B79}" srcId="{86172E84-C516-43AB-9480-BB5D262F7730}" destId="{62C993BE-0AD6-403F-8BF2-8D4A19EA75B0}" srcOrd="0" destOrd="0" parTransId="{515C7B82-7804-49C4-97BB-3B4386C82D95}" sibTransId="{3AFB7D74-BB04-4CBA-89D9-796D2CFDD8B6}"/>
    <dgm:cxn modelId="{21B2BAA1-0B76-4851-893F-208D2DAD3146}" type="presOf" srcId="{83C7F847-E6F5-489B-8247-20D4A0CFA77A}" destId="{31722F96-BFE6-4CC6-91A1-57A67CC26A03}" srcOrd="0" destOrd="0" presId="urn:microsoft.com/office/officeart/2005/8/layout/vList2"/>
    <dgm:cxn modelId="{C21FA4BB-CF60-415E-B4D8-F425379B45B1}" srcId="{86172E84-C516-43AB-9480-BB5D262F7730}" destId="{F19EDE40-60DF-4409-AB17-0F5FCEA3C82E}" srcOrd="1" destOrd="0" parTransId="{2D580DC9-420E-4AA6-BFC5-A6A8D0AAD9DA}" sibTransId="{2F5F58E8-FF7D-4995-B5D6-D42E8071D4D5}"/>
    <dgm:cxn modelId="{99877F49-B83E-48AF-9C3F-6BE293C104A7}" type="presOf" srcId="{D59D7797-3D65-4C8F-B05E-07C40C916D9A}" destId="{0268CDFA-2AA8-4DD5-BB1A-B05693B830D7}" srcOrd="0" destOrd="0" presId="urn:microsoft.com/office/officeart/2005/8/layout/vList2"/>
    <dgm:cxn modelId="{82C96D40-3E63-4761-9EC6-9F81779191DA}" srcId="{C779C529-9D4D-4090-9874-5B3A2FBDC4A5}" destId="{7ADA2A0C-23F1-4634-AD4C-52F4A63EF643}" srcOrd="1" destOrd="0" parTransId="{A8B319E1-ED1C-42D5-9883-C2CFF44DEAFB}" sibTransId="{1B649B34-81B9-4E7C-80EB-DE06454A3CBD}"/>
    <dgm:cxn modelId="{3D9136B7-6EBF-4196-AF13-4A13BC253D04}" srcId="{86172E84-C516-43AB-9480-BB5D262F7730}" destId="{C6795F74-DA83-4674-B8D7-DB4D77335EC3}" srcOrd="2" destOrd="0" parTransId="{CAE70898-3957-44EF-B312-C7A6AA754C57}" sibTransId="{AACC438F-5B82-4074-B1EF-91DF62311DB7}"/>
    <dgm:cxn modelId="{65B427C4-3311-4C94-89EC-441892EB8F83}" type="presOf" srcId="{C6795F74-DA83-4674-B8D7-DB4D77335EC3}" destId="{3135F972-E06D-4FD1-90AD-14401A1E0F8E}" srcOrd="0" destOrd="2" presId="urn:microsoft.com/office/officeart/2005/8/layout/vList2"/>
    <dgm:cxn modelId="{F41D0F13-F1F2-4027-94C7-72B559D7B0BF}" type="presOf" srcId="{7ADA2A0C-23F1-4634-AD4C-52F4A63EF643}" destId="{88D256C4-73EE-4A2C-B15D-FAB8B0C8D14F}" srcOrd="0" destOrd="0" presId="urn:microsoft.com/office/officeart/2005/8/layout/vList2"/>
    <dgm:cxn modelId="{36CC9F9C-8EC2-45A3-A1FB-2C0DF9ECA7B1}" type="presParOf" srcId="{CEC98446-322E-4B9E-966E-427F4618D59B}" destId="{62083E3A-F6E7-4D75-9465-7DB02AA356BC}" srcOrd="0" destOrd="0" presId="urn:microsoft.com/office/officeart/2005/8/layout/vList2"/>
    <dgm:cxn modelId="{34B06598-47AC-48EE-B7DE-7F06CEB0FBF9}" type="presParOf" srcId="{CEC98446-322E-4B9E-966E-427F4618D59B}" destId="{55EFD3FE-122D-47C0-AE1D-30D66E22CC7C}" srcOrd="1" destOrd="0" presId="urn:microsoft.com/office/officeart/2005/8/layout/vList2"/>
    <dgm:cxn modelId="{99D5D1E7-0F58-4366-AD28-82D3F036BA15}" type="presParOf" srcId="{CEC98446-322E-4B9E-966E-427F4618D59B}" destId="{88D256C4-73EE-4A2C-B15D-FAB8B0C8D14F}" srcOrd="2" destOrd="0" presId="urn:microsoft.com/office/officeart/2005/8/layout/vList2"/>
    <dgm:cxn modelId="{781707D3-8CEE-462C-83D0-CC5A2C122AF3}" type="presParOf" srcId="{CEC98446-322E-4B9E-966E-427F4618D59B}" destId="{0268CDFA-2AA8-4DD5-BB1A-B05693B830D7}" srcOrd="3" destOrd="0" presId="urn:microsoft.com/office/officeart/2005/8/layout/vList2"/>
    <dgm:cxn modelId="{EFE6BDAE-9E2E-48E8-8726-7DF6472D7C5C}" type="presParOf" srcId="{CEC98446-322E-4B9E-966E-427F4618D59B}" destId="{024C5865-C13B-4849-A83A-6AC84E7C4A36}" srcOrd="4" destOrd="0" presId="urn:microsoft.com/office/officeart/2005/8/layout/vList2"/>
    <dgm:cxn modelId="{1F0F01FB-2C16-4286-81A8-F7A67D77955E}" type="presParOf" srcId="{CEC98446-322E-4B9E-966E-427F4618D59B}" destId="{3135F972-E06D-4FD1-90AD-14401A1E0F8E}" srcOrd="5" destOrd="0" presId="urn:microsoft.com/office/officeart/2005/8/layout/vList2"/>
    <dgm:cxn modelId="{131BDDE7-E79E-4E3B-BFDE-F4B2598C2AF1}" type="presParOf" srcId="{CEC98446-322E-4B9E-966E-427F4618D59B}" destId="{31722F96-BFE6-4CC6-91A1-57A67CC26A03}" srcOrd="6" destOrd="0" presId="urn:microsoft.com/office/officeart/2005/8/layout/vList2"/>
    <dgm:cxn modelId="{98BC4489-736D-4D24-A3EF-8B4E17FD4342}" type="presParOf" srcId="{CEC98446-322E-4B9E-966E-427F4618D59B}" destId="{335D1E6C-3430-4014-84BC-ED4112A1CC0D}" srcOrd="7" destOrd="0" presId="urn:microsoft.com/office/officeart/2005/8/layout/vList2"/>
    <dgm:cxn modelId="{BF9B4AC6-5397-4312-BF70-1A5F29295722}" type="presParOf" srcId="{CEC98446-322E-4B9E-966E-427F4618D59B}" destId="{BE9E2D5E-2FB2-4131-AB00-F7CA3505BF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/>
      <dgm:spPr/>
      <dgm:t>
        <a:bodyPr/>
        <a:lstStyle/>
        <a:p>
          <a:pPr rtl="0"/>
          <a:r>
            <a:rPr lang="ru-RU" b="0" dirty="0" smtClean="0"/>
            <a:t>1. Принять документы, проверить на соответствие основным требованиям</a:t>
          </a:r>
          <a:endParaRPr lang="ru-RU" b="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/>
        </a:p>
      </dgm:t>
    </dgm:pt>
    <dgm:pt modelId="{7ADA2A0C-23F1-4634-AD4C-52F4A63EF643}">
      <dgm:prSet/>
      <dgm:spPr/>
      <dgm:t>
        <a:bodyPr/>
        <a:lstStyle/>
        <a:p>
          <a:pPr rtl="0"/>
          <a:r>
            <a:rPr lang="ru-RU" dirty="0" smtClean="0"/>
            <a:t>2. Проставить отметку о приеме ребенка в лагерь в АИС «Учет услуг по организации отдыха детей и молодежи»</a:t>
          </a:r>
          <a:endParaRPr lang="ru-RU" dirty="0"/>
        </a:p>
      </dgm:t>
    </dgm:pt>
    <dgm:pt modelId="{A8B319E1-ED1C-42D5-9883-C2CFF44DEAFB}" type="parTrans" cxnId="{82C96D40-3E63-4761-9EC6-9F81779191DA}">
      <dgm:prSet/>
      <dgm:spPr/>
      <dgm:t>
        <a:bodyPr/>
        <a:lstStyle/>
        <a:p>
          <a:endParaRPr lang="ru-RU"/>
        </a:p>
      </dgm:t>
    </dgm:pt>
    <dgm:pt modelId="{1B649B34-81B9-4E7C-80EB-DE06454A3CBD}" type="sibTrans" cxnId="{82C96D40-3E63-4761-9EC6-9F81779191DA}">
      <dgm:prSet/>
      <dgm:spPr/>
      <dgm:t>
        <a:bodyPr/>
        <a:lstStyle/>
        <a:p>
          <a:endParaRPr lang="ru-RU"/>
        </a:p>
      </dgm:t>
    </dgm:pt>
    <dgm:pt modelId="{86172E84-C516-43AB-9480-BB5D262F7730}">
      <dgm:prSet/>
      <dgm:spPr/>
      <dgm:t>
        <a:bodyPr/>
        <a:lstStyle/>
        <a:p>
          <a:pPr rtl="0"/>
          <a:r>
            <a:rPr lang="ru-RU" dirty="0" smtClean="0"/>
            <a:t>3. Заключить договор с родителем</a:t>
          </a:r>
          <a:endParaRPr lang="ru-RU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/>
        </a:p>
      </dgm:t>
    </dgm:pt>
    <dgm:pt modelId="{D59D7797-3D65-4C8F-B05E-07C40C916D9A}">
      <dgm:prSet/>
      <dgm:spPr/>
      <dgm:t>
        <a:bodyPr/>
        <a:lstStyle/>
        <a:p>
          <a:pPr rtl="0"/>
          <a:r>
            <a:rPr lang="ru-RU" dirty="0" smtClean="0"/>
            <a:t>ВАЖНО! Ребенок, записавшийся в лагерь досуга и отдыха, не может получить сертификат</a:t>
          </a:r>
          <a:endParaRPr lang="ru-RU" dirty="0"/>
        </a:p>
      </dgm:t>
    </dgm:pt>
    <dgm:pt modelId="{5D594FCB-A528-482A-923B-0CCAF7A9E57C}" type="parTrans" cxnId="{C70B22AF-DE43-4513-9EF3-79C6FC7C8596}">
      <dgm:prSet/>
      <dgm:spPr/>
      <dgm:t>
        <a:bodyPr/>
        <a:lstStyle/>
        <a:p>
          <a:endParaRPr lang="ru-RU"/>
        </a:p>
      </dgm:t>
    </dgm:pt>
    <dgm:pt modelId="{C9B17B0C-3B3A-487B-BA7D-20B7274A6E80}" type="sibTrans" cxnId="{C70B22AF-DE43-4513-9EF3-79C6FC7C8596}">
      <dgm:prSet/>
      <dgm:spPr/>
      <dgm:t>
        <a:bodyPr/>
        <a:lstStyle/>
        <a:p>
          <a:endParaRPr lang="ru-RU"/>
        </a:p>
      </dgm:t>
    </dgm:pt>
    <dgm:pt modelId="{CE797E83-3B18-4140-A293-6960C1F4D2F7}">
      <dgm:prSet/>
      <dgm:spPr/>
      <dgm:t>
        <a:bodyPr/>
        <a:lstStyle/>
        <a:p>
          <a:pPr rtl="0"/>
          <a:r>
            <a:rPr lang="ru-RU" b="0" dirty="0" smtClean="0"/>
            <a:t>Возраст ребенка: от 7 до 17 лет (включительно);</a:t>
          </a:r>
          <a:endParaRPr lang="ru-RU" b="0" dirty="0"/>
        </a:p>
      </dgm:t>
    </dgm:pt>
    <dgm:pt modelId="{26B2B288-1B84-4B80-8B61-0C972BA69D09}" type="parTrans" cxnId="{A8B2109F-440F-4AD0-8387-04FE85E3D7B4}">
      <dgm:prSet/>
      <dgm:spPr/>
      <dgm:t>
        <a:bodyPr/>
        <a:lstStyle/>
        <a:p>
          <a:endParaRPr lang="ru-RU"/>
        </a:p>
      </dgm:t>
    </dgm:pt>
    <dgm:pt modelId="{7EC75AAB-5984-4ADC-A6A2-0B1CF1BF7EC1}" type="sibTrans" cxnId="{A8B2109F-440F-4AD0-8387-04FE85E3D7B4}">
      <dgm:prSet/>
      <dgm:spPr/>
      <dgm:t>
        <a:bodyPr/>
        <a:lstStyle/>
        <a:p>
          <a:endParaRPr lang="ru-RU"/>
        </a:p>
      </dgm:t>
    </dgm:pt>
    <dgm:pt modelId="{E4C66E34-0B37-48FE-862D-FB6ABF89C8D7}">
      <dgm:prSet/>
      <dgm:spPr/>
      <dgm:t>
        <a:bodyPr/>
        <a:lstStyle/>
        <a:p>
          <a:pPr rtl="0"/>
          <a:r>
            <a:rPr lang="ru-RU" b="0" dirty="0" smtClean="0"/>
            <a:t>Продолжительность смены: не менее 14 дней;</a:t>
          </a:r>
          <a:endParaRPr lang="ru-RU" b="0" dirty="0"/>
        </a:p>
      </dgm:t>
    </dgm:pt>
    <dgm:pt modelId="{9D764D88-68EB-4717-8F9E-F41C392AFED9}" type="parTrans" cxnId="{3B715DCD-C2CD-4BEA-BA8D-C98308404B0D}">
      <dgm:prSet/>
      <dgm:spPr/>
      <dgm:t>
        <a:bodyPr/>
        <a:lstStyle/>
        <a:p>
          <a:endParaRPr lang="ru-RU"/>
        </a:p>
      </dgm:t>
    </dgm:pt>
    <dgm:pt modelId="{B22166AF-A2D4-49AF-90D1-7D05C5D0FEA6}" type="sibTrans" cxnId="{3B715DCD-C2CD-4BEA-BA8D-C98308404B0D}">
      <dgm:prSet/>
      <dgm:spPr/>
      <dgm:t>
        <a:bodyPr/>
        <a:lstStyle/>
        <a:p>
          <a:endParaRPr lang="ru-RU"/>
        </a:p>
      </dgm:t>
    </dgm:pt>
    <dgm:pt modelId="{6AD665D4-2E93-468C-BAAD-5920D4809C18}">
      <dgm:prSet/>
      <dgm:spPr/>
      <dgm:t>
        <a:bodyPr/>
        <a:lstStyle/>
        <a:p>
          <a:pPr rtl="0"/>
          <a:r>
            <a:rPr lang="ru-RU" b="0" dirty="0" smtClean="0"/>
            <a:t>Регистрация ребенка на территории города Перми (по месту жительства или по месту пребывания);</a:t>
          </a:r>
          <a:endParaRPr lang="ru-RU" b="0" dirty="0"/>
        </a:p>
      </dgm:t>
    </dgm:pt>
    <dgm:pt modelId="{50EF9875-4F7C-4EAD-B4B7-CCAFFDD07B5B}" type="parTrans" cxnId="{FD94B8D5-76F5-4708-A0F7-795AEA1B83F1}">
      <dgm:prSet/>
      <dgm:spPr/>
    </dgm:pt>
    <dgm:pt modelId="{727736EA-CE54-4DFF-9D0D-FBBC31B053FF}" type="sibTrans" cxnId="{FD94B8D5-76F5-4708-A0F7-795AEA1B83F1}">
      <dgm:prSet/>
      <dgm:spPr/>
    </dgm:pt>
    <dgm:pt modelId="{0D13FA09-BA1D-4AFA-B03F-C1D2B0F582AE}">
      <dgm:prSet/>
      <dgm:spPr/>
      <dgm:t>
        <a:bodyPr/>
        <a:lstStyle/>
        <a:p>
          <a:pPr rtl="0"/>
          <a:r>
            <a:rPr lang="ru-RU" b="0" dirty="0" smtClean="0"/>
            <a:t>Один ребенок может получить одну услугу в текущем году, за исключением </a:t>
          </a:r>
          <a:r>
            <a:rPr lang="ru-RU" b="1" dirty="0" smtClean="0"/>
            <a:t>детей СОП и детей «группы риска»</a:t>
          </a:r>
          <a:r>
            <a:rPr lang="ru-RU" b="0" dirty="0" smtClean="0"/>
            <a:t>, которые могут получить несколько услуг за год.</a:t>
          </a:r>
          <a:endParaRPr lang="ru-RU" b="0" dirty="0"/>
        </a:p>
      </dgm:t>
    </dgm:pt>
    <dgm:pt modelId="{094A9A25-0A49-4022-9CD5-11B5086F41FE}" type="parTrans" cxnId="{D6C00220-86CF-473C-802D-63568EE282F6}">
      <dgm:prSet/>
      <dgm:spPr/>
    </dgm:pt>
    <dgm:pt modelId="{3AC6D2CE-AA07-45DF-9A52-E09E3663E602}" type="sibTrans" cxnId="{D6C00220-86CF-473C-802D-63568EE282F6}">
      <dgm:prSet/>
      <dgm:spPr/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7430A-5A2A-4226-A80B-1B0C1471429A}" type="pres">
      <dgm:prSet presAssocID="{34CE8316-60A5-469A-BEBA-FDD4CA277F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256C4-73EE-4A2C-B15D-FAB8B0C8D14F}" type="pres">
      <dgm:prSet presAssocID="{7ADA2A0C-23F1-4634-AD4C-52F4A63EF6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DFA-2AA8-4DD5-BB1A-B05693B830D7}" type="pres">
      <dgm:prSet presAssocID="{7ADA2A0C-23F1-4634-AD4C-52F4A63EF64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5865-C13B-4849-A83A-6AC84E7C4A36}" type="pres">
      <dgm:prSet presAssocID="{86172E84-C516-43AB-9480-BB5D262F77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2DAD4D-A7F0-420F-8D80-FA48341BA34D}" type="presOf" srcId="{6AD665D4-2E93-468C-BAAD-5920D4809C18}" destId="{6647430A-5A2A-4226-A80B-1B0C1471429A}" srcOrd="0" destOrd="1" presId="urn:microsoft.com/office/officeart/2005/8/layout/vList2"/>
    <dgm:cxn modelId="{FD94B8D5-76F5-4708-A0F7-795AEA1B83F1}" srcId="{34CE8316-60A5-469A-BEBA-FDD4CA277FA4}" destId="{6AD665D4-2E93-468C-BAAD-5920D4809C18}" srcOrd="1" destOrd="0" parTransId="{50EF9875-4F7C-4EAD-B4B7-CCAFFDD07B5B}" sibTransId="{727736EA-CE54-4DFF-9D0D-FBBC31B053FF}"/>
    <dgm:cxn modelId="{D8CBDA6E-34E9-49DD-B5BF-36A61FB4C5C8}" type="presOf" srcId="{86172E84-C516-43AB-9480-BB5D262F7730}" destId="{024C5865-C13B-4849-A83A-6AC84E7C4A36}" srcOrd="0" destOrd="0" presId="urn:microsoft.com/office/officeart/2005/8/layout/vList2"/>
    <dgm:cxn modelId="{2F8314F1-1870-44CF-B4DF-4DC2FC8DF067}" type="presOf" srcId="{C779C529-9D4D-4090-9874-5B3A2FBDC4A5}" destId="{CEC98446-322E-4B9E-966E-427F4618D59B}" srcOrd="0" destOrd="0" presId="urn:microsoft.com/office/officeart/2005/8/layout/vList2"/>
    <dgm:cxn modelId="{A8B2109F-440F-4AD0-8387-04FE85E3D7B4}" srcId="{34CE8316-60A5-469A-BEBA-FDD4CA277FA4}" destId="{CE797E83-3B18-4140-A293-6960C1F4D2F7}" srcOrd="0" destOrd="0" parTransId="{26B2B288-1B84-4B80-8B61-0C972BA69D09}" sibTransId="{7EC75AAB-5984-4ADC-A6A2-0B1CF1BF7EC1}"/>
    <dgm:cxn modelId="{B7332DF5-2493-4F98-A219-EFF4CB1D4D1D}" type="presOf" srcId="{D59D7797-3D65-4C8F-B05E-07C40C916D9A}" destId="{0268CDFA-2AA8-4DD5-BB1A-B05693B830D7}" srcOrd="0" destOrd="0" presId="urn:microsoft.com/office/officeart/2005/8/layout/vList2"/>
    <dgm:cxn modelId="{3C90914F-9068-467B-9634-4B888CBFF816}" type="presOf" srcId="{0D13FA09-BA1D-4AFA-B03F-C1D2B0F582AE}" destId="{6647430A-5A2A-4226-A80B-1B0C1471429A}" srcOrd="0" destOrd="3" presId="urn:microsoft.com/office/officeart/2005/8/layout/vList2"/>
    <dgm:cxn modelId="{6EC22DA6-5BE7-4E45-A9C2-8AC5244EE2FD}" type="presOf" srcId="{CE797E83-3B18-4140-A293-6960C1F4D2F7}" destId="{6647430A-5A2A-4226-A80B-1B0C1471429A}" srcOrd="0" destOrd="0" presId="urn:microsoft.com/office/officeart/2005/8/layout/vList2"/>
    <dgm:cxn modelId="{C70B22AF-DE43-4513-9EF3-79C6FC7C8596}" srcId="{7ADA2A0C-23F1-4634-AD4C-52F4A63EF643}" destId="{D59D7797-3D65-4C8F-B05E-07C40C916D9A}" srcOrd="0" destOrd="0" parTransId="{5D594FCB-A528-482A-923B-0CCAF7A9E57C}" sibTransId="{C9B17B0C-3B3A-487B-BA7D-20B7274A6E80}"/>
    <dgm:cxn modelId="{7D315863-88CA-4500-B11E-DEE52F6DAC60}" type="presOf" srcId="{7ADA2A0C-23F1-4634-AD4C-52F4A63EF643}" destId="{88D256C4-73EE-4A2C-B15D-FAB8B0C8D14F}" srcOrd="0" destOrd="0" presId="urn:microsoft.com/office/officeart/2005/8/layout/vList2"/>
    <dgm:cxn modelId="{57970FEA-C735-4CA8-B013-AA548DBD3A3C}" type="presOf" srcId="{34CE8316-60A5-469A-BEBA-FDD4CA277FA4}" destId="{62083E3A-F6E7-4D75-9465-7DB02AA356BC}" srcOrd="0" destOrd="0" presId="urn:microsoft.com/office/officeart/2005/8/layout/vList2"/>
    <dgm:cxn modelId="{D6C00220-86CF-473C-802D-63568EE282F6}" srcId="{34CE8316-60A5-469A-BEBA-FDD4CA277FA4}" destId="{0D13FA09-BA1D-4AFA-B03F-C1D2B0F582AE}" srcOrd="3" destOrd="0" parTransId="{094A9A25-0A49-4022-9CD5-11B5086F41FE}" sibTransId="{3AC6D2CE-AA07-45DF-9A52-E09E3663E602}"/>
    <dgm:cxn modelId="{4AFE4D98-5AB8-411A-8FD6-4CF13675BE43}" srcId="{C779C529-9D4D-4090-9874-5B3A2FBDC4A5}" destId="{86172E84-C516-43AB-9480-BB5D262F7730}" srcOrd="2" destOrd="0" parTransId="{C5FFCE53-C137-4C76-83A8-CF59555B7249}" sibTransId="{5EE17E38-0EC0-4B8E-9EE2-714F598CC6A3}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0C55D0D4-5F6C-4E0C-93F0-A07007F029F9}" type="presOf" srcId="{E4C66E34-0B37-48FE-862D-FB6ABF89C8D7}" destId="{6647430A-5A2A-4226-A80B-1B0C1471429A}" srcOrd="0" destOrd="2" presId="urn:microsoft.com/office/officeart/2005/8/layout/vList2"/>
    <dgm:cxn modelId="{82C96D40-3E63-4761-9EC6-9F81779191DA}" srcId="{C779C529-9D4D-4090-9874-5B3A2FBDC4A5}" destId="{7ADA2A0C-23F1-4634-AD4C-52F4A63EF643}" srcOrd="1" destOrd="0" parTransId="{A8B319E1-ED1C-42D5-9883-C2CFF44DEAFB}" sibTransId="{1B649B34-81B9-4E7C-80EB-DE06454A3CBD}"/>
    <dgm:cxn modelId="{3B715DCD-C2CD-4BEA-BA8D-C98308404B0D}" srcId="{34CE8316-60A5-469A-BEBA-FDD4CA277FA4}" destId="{E4C66E34-0B37-48FE-862D-FB6ABF89C8D7}" srcOrd="2" destOrd="0" parTransId="{9D764D88-68EB-4717-8F9E-F41C392AFED9}" sibTransId="{B22166AF-A2D4-49AF-90D1-7D05C5D0FEA6}"/>
    <dgm:cxn modelId="{FE3AD290-A300-406E-A40C-08139F136325}" type="presParOf" srcId="{CEC98446-322E-4B9E-966E-427F4618D59B}" destId="{62083E3A-F6E7-4D75-9465-7DB02AA356BC}" srcOrd="0" destOrd="0" presId="urn:microsoft.com/office/officeart/2005/8/layout/vList2"/>
    <dgm:cxn modelId="{0CC65BB8-FADF-4714-8B35-C9C8937D1A8A}" type="presParOf" srcId="{CEC98446-322E-4B9E-966E-427F4618D59B}" destId="{6647430A-5A2A-4226-A80B-1B0C1471429A}" srcOrd="1" destOrd="0" presId="urn:microsoft.com/office/officeart/2005/8/layout/vList2"/>
    <dgm:cxn modelId="{DFBEB5A6-AA03-484B-AA29-FEB9A5B57E84}" type="presParOf" srcId="{CEC98446-322E-4B9E-966E-427F4618D59B}" destId="{88D256C4-73EE-4A2C-B15D-FAB8B0C8D14F}" srcOrd="2" destOrd="0" presId="urn:microsoft.com/office/officeart/2005/8/layout/vList2"/>
    <dgm:cxn modelId="{B2287644-9B79-42B0-AC79-1081EC303EBB}" type="presParOf" srcId="{CEC98446-322E-4B9E-966E-427F4618D59B}" destId="{0268CDFA-2AA8-4DD5-BB1A-B05693B830D7}" srcOrd="3" destOrd="0" presId="urn:microsoft.com/office/officeart/2005/8/layout/vList2"/>
    <dgm:cxn modelId="{7C51AE30-C7CC-4C87-AB13-B1E3573BB771}" type="presParOf" srcId="{CEC98446-322E-4B9E-966E-427F4618D59B}" destId="{024C5865-C13B-4849-A83A-6AC84E7C4A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2251F-D218-4ED3-8599-29E17A5BB6E2}">
      <dsp:nvSpPr>
        <dsp:cNvPr id="0" name=""/>
        <dsp:cNvSpPr/>
      </dsp:nvSpPr>
      <dsp:spPr>
        <a:xfrm>
          <a:off x="0" y="426044"/>
          <a:ext cx="8208912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сертификат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компенсация</a:t>
          </a:r>
          <a:endParaRPr lang="ru-RU" sz="2500" kern="1200" dirty="0"/>
        </a:p>
      </dsp:txBody>
      <dsp:txXfrm>
        <a:off x="0" y="426044"/>
        <a:ext cx="8208912" cy="1417500"/>
      </dsp:txXfrm>
    </dsp:sp>
    <dsp:sp modelId="{2E696C00-3380-4ED4-93A3-F9F7EE22F647}">
      <dsp:nvSpPr>
        <dsp:cNvPr id="0" name=""/>
        <dsp:cNvSpPr/>
      </dsp:nvSpPr>
      <dsp:spPr>
        <a:xfrm>
          <a:off x="410445" y="57044"/>
          <a:ext cx="574623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Загородные и санаторно-оздоровительные лагеря</a:t>
          </a:r>
          <a:endParaRPr lang="ru-RU" sz="2500" kern="1200" dirty="0"/>
        </a:p>
      </dsp:txBody>
      <dsp:txXfrm>
        <a:off x="446471" y="93070"/>
        <a:ext cx="5674186" cy="665948"/>
      </dsp:txXfrm>
    </dsp:sp>
    <dsp:sp modelId="{CD9CABB5-EEA9-4BE9-8B4F-BCF6DF58CF36}">
      <dsp:nvSpPr>
        <dsp:cNvPr id="0" name=""/>
        <dsp:cNvSpPr/>
      </dsp:nvSpPr>
      <dsp:spPr>
        <a:xfrm>
          <a:off x="0" y="2347544"/>
          <a:ext cx="8208912" cy="177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бесплатная муниципальная услуга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частичная оплата путевки у поставщика услуг по отдыху детей за счет средств бюджета</a:t>
          </a:r>
          <a:endParaRPr lang="ru-RU" sz="2500" kern="1200" dirty="0"/>
        </a:p>
      </dsp:txBody>
      <dsp:txXfrm>
        <a:off x="0" y="2347544"/>
        <a:ext cx="8208912" cy="1771875"/>
      </dsp:txXfrm>
    </dsp:sp>
    <dsp:sp modelId="{BEBDF79B-0ADF-4898-8A9A-EBE3663C6CEE}">
      <dsp:nvSpPr>
        <dsp:cNvPr id="0" name=""/>
        <dsp:cNvSpPr/>
      </dsp:nvSpPr>
      <dsp:spPr>
        <a:xfrm>
          <a:off x="410445" y="1978544"/>
          <a:ext cx="574623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Лагеря досуга и отдыха и детские лагеря палаточного типа</a:t>
          </a:r>
          <a:endParaRPr lang="ru-RU" sz="2500" kern="1200" dirty="0"/>
        </a:p>
      </dsp:txBody>
      <dsp:txXfrm>
        <a:off x="446471" y="2014570"/>
        <a:ext cx="5674186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B1B0-7DF6-4EE8-89E4-F77D963045D6}">
      <dsp:nvSpPr>
        <dsp:cNvPr id="0" name=""/>
        <dsp:cNvSpPr/>
      </dsp:nvSpPr>
      <dsp:spPr>
        <a:xfrm>
          <a:off x="0" y="325200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Получить сертификат</a:t>
          </a:r>
          <a:r>
            <a:rPr lang="ru-RU" sz="2200" kern="1200" dirty="0" smtClean="0"/>
            <a:t> на отдых детей и их 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оздоровление можно </a:t>
          </a:r>
          <a:r>
            <a:rPr lang="ru-RU" sz="2200" u="sng" kern="1200" dirty="0" smtClean="0"/>
            <a:t>в пунктах выдачи сертификатов в апреле. </a:t>
          </a:r>
          <a:endParaRPr lang="ru-RU" sz="2200" u="sng" kern="1200" dirty="0"/>
        </a:p>
      </dsp:txBody>
      <dsp:txXfrm>
        <a:off x="56661" y="381861"/>
        <a:ext cx="8671654" cy="1047391"/>
      </dsp:txXfrm>
    </dsp:sp>
    <dsp:sp modelId="{A3E77473-4199-458B-87BF-3F580889B6C2}">
      <dsp:nvSpPr>
        <dsp:cNvPr id="0" name=""/>
        <dsp:cNvSpPr/>
      </dsp:nvSpPr>
      <dsp:spPr>
        <a:xfrm>
          <a:off x="0" y="1485913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График работы пунктов выдачи размещен на сайте администрации города Перми в разделе </a:t>
          </a:r>
          <a:r>
            <a:rPr lang="ru-RU" sz="1700" u="sng" kern="1200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sz="1700" u="sng" kern="1200" dirty="0" smtClean="0"/>
            <a:t>/Сертификат на отдых детей и их оздоровление</a:t>
          </a:r>
          <a:endParaRPr lang="ru-RU" sz="1700" u="sng" kern="1200" dirty="0"/>
        </a:p>
      </dsp:txBody>
      <dsp:txXfrm>
        <a:off x="0" y="1485913"/>
        <a:ext cx="8784976" cy="512325"/>
      </dsp:txXfrm>
    </dsp:sp>
    <dsp:sp modelId="{81EE43AC-5024-4175-AE25-5E52508C4611}">
      <dsp:nvSpPr>
        <dsp:cNvPr id="0" name=""/>
        <dsp:cNvSpPr/>
      </dsp:nvSpPr>
      <dsp:spPr>
        <a:xfrm>
          <a:off x="0" y="1998238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Размер поддержки </a:t>
          </a:r>
          <a:r>
            <a:rPr lang="ru-RU" sz="2200" b="1" kern="1200" dirty="0" smtClean="0"/>
            <a:t>по сертификату</a:t>
          </a:r>
          <a:r>
            <a:rPr lang="ru-RU" sz="2200" kern="1200" dirty="0" smtClean="0"/>
            <a:t>, как и прежде, зависит от величины среднемесячного дохода либо социального статуса семьи. </a:t>
          </a:r>
          <a:endParaRPr lang="ru-RU" sz="2200" kern="1200" dirty="0"/>
        </a:p>
      </dsp:txBody>
      <dsp:txXfrm>
        <a:off x="56661" y="2054899"/>
        <a:ext cx="8671654" cy="1047391"/>
      </dsp:txXfrm>
    </dsp:sp>
    <dsp:sp modelId="{BD5614A5-4CF4-4A59-92B8-6F3995E96D9A}">
      <dsp:nvSpPr>
        <dsp:cNvPr id="0" name=""/>
        <dsp:cNvSpPr/>
      </dsp:nvSpPr>
      <dsp:spPr>
        <a:xfrm>
          <a:off x="0" y="3158952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1" kern="1200" dirty="0" smtClean="0"/>
            <a:t>ВАЖНО!</a:t>
          </a:r>
          <a:r>
            <a:rPr lang="ru-RU" sz="1700" kern="1200" dirty="0" smtClean="0"/>
            <a:t> Сертификат необходимо передать представителю лагеря в течение </a:t>
          </a:r>
          <a:r>
            <a:rPr lang="ru-RU" sz="1700" b="1" kern="1200" dirty="0" smtClean="0"/>
            <a:t>15 календарных дней</a:t>
          </a:r>
          <a:r>
            <a:rPr lang="ru-RU" sz="1700" kern="1200" dirty="0" smtClean="0"/>
            <a:t> со дня получения сертификата (срок действия сертификата указан в сертификате). </a:t>
          </a:r>
          <a:endParaRPr lang="ru-RU" sz="1700" u="sng" kern="1200" dirty="0"/>
        </a:p>
      </dsp:txBody>
      <dsp:txXfrm>
        <a:off x="0" y="3158952"/>
        <a:ext cx="8784976" cy="512325"/>
      </dsp:txXfrm>
    </dsp:sp>
    <dsp:sp modelId="{80C014B4-83DC-44DE-815A-E7AAA93B77C5}">
      <dsp:nvSpPr>
        <dsp:cNvPr id="0" name=""/>
        <dsp:cNvSpPr/>
      </dsp:nvSpPr>
      <dsp:spPr>
        <a:xfrm>
          <a:off x="0" y="3671277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sz="2200" u="sng" kern="1200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sz="2200" kern="1200" dirty="0"/>
        </a:p>
      </dsp:txBody>
      <dsp:txXfrm>
        <a:off x="56661" y="3727938"/>
        <a:ext cx="8671654" cy="10473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22588"/>
          <a:ext cx="8640960" cy="747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Что нужно сделать родителю, чтобы получить услугу:</a:t>
          </a:r>
          <a:endParaRPr lang="ru-RU" sz="1600" kern="1200" dirty="0"/>
        </a:p>
      </dsp:txBody>
      <dsp:txXfrm>
        <a:off x="36490" y="59078"/>
        <a:ext cx="8567980" cy="674512"/>
      </dsp:txXfrm>
    </dsp:sp>
    <dsp:sp modelId="{88D256C4-73EE-4A2C-B15D-FAB8B0C8D14F}">
      <dsp:nvSpPr>
        <dsp:cNvPr id="0" name=""/>
        <dsp:cNvSpPr/>
      </dsp:nvSpPr>
      <dsp:spPr>
        <a:xfrm>
          <a:off x="0" y="905441"/>
          <a:ext cx="8640960" cy="5089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 Выбрать лагерь из Реестра организаций отдыха детей</a:t>
          </a:r>
          <a:endParaRPr lang="ru-RU" sz="1600" kern="1200" dirty="0"/>
        </a:p>
      </dsp:txBody>
      <dsp:txXfrm>
        <a:off x="24845" y="930286"/>
        <a:ext cx="8591270" cy="459262"/>
      </dsp:txXfrm>
    </dsp:sp>
    <dsp:sp modelId="{0268CDFA-2AA8-4DD5-BB1A-B05693B830D7}">
      <dsp:nvSpPr>
        <dsp:cNvPr id="0" name=""/>
        <dsp:cNvSpPr/>
      </dsp:nvSpPr>
      <dsp:spPr>
        <a:xfrm>
          <a:off x="0" y="1414393"/>
          <a:ext cx="864096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Реестр размещен на сайте администрации Перми в разделе «Деятельность/«Семья и детство»/«Оздоровительная кампания»/«Реестр организаций, оказывающих услуги по организации отдыха детей и молодежи»;</a:t>
          </a:r>
          <a:endParaRPr lang="ru-RU" sz="1400" kern="1200" dirty="0"/>
        </a:p>
      </dsp:txBody>
      <dsp:txXfrm>
        <a:off x="0" y="1414393"/>
        <a:ext cx="8640960" cy="778320"/>
      </dsp:txXfrm>
    </dsp:sp>
    <dsp:sp modelId="{024C5865-C13B-4849-A83A-6AC84E7C4A36}">
      <dsp:nvSpPr>
        <dsp:cNvPr id="0" name=""/>
        <dsp:cNvSpPr/>
      </dsp:nvSpPr>
      <dsp:spPr>
        <a:xfrm>
          <a:off x="0" y="1944328"/>
          <a:ext cx="8640960" cy="5305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 Подготовить пакет документов, а именно:</a:t>
          </a:r>
          <a:endParaRPr lang="ru-RU" sz="1600" kern="1200" dirty="0"/>
        </a:p>
      </dsp:txBody>
      <dsp:txXfrm>
        <a:off x="25898" y="1970226"/>
        <a:ext cx="8589164" cy="478723"/>
      </dsp:txXfrm>
    </dsp:sp>
    <dsp:sp modelId="{3135F972-E06D-4FD1-90AD-14401A1E0F8E}">
      <dsp:nvSpPr>
        <dsp:cNvPr id="0" name=""/>
        <dsp:cNvSpPr/>
      </dsp:nvSpPr>
      <dsp:spPr>
        <a:xfrm>
          <a:off x="0" y="2485059"/>
          <a:ext cx="8640960" cy="8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паспорта родителя;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документов, подтверждающих регистрацию ребенка на территории города Перми;</a:t>
          </a:r>
          <a:endParaRPr lang="ru-RU" sz="1400" kern="1200" dirty="0"/>
        </a:p>
      </dsp:txBody>
      <dsp:txXfrm>
        <a:off x="0" y="2485059"/>
        <a:ext cx="8640960" cy="855840"/>
      </dsp:txXfrm>
    </dsp:sp>
    <dsp:sp modelId="{31722F96-BFE6-4CC6-91A1-57A67CC26A03}">
      <dsp:nvSpPr>
        <dsp:cNvPr id="0" name=""/>
        <dsp:cNvSpPr/>
      </dsp:nvSpPr>
      <dsp:spPr>
        <a:xfrm>
          <a:off x="0" y="3312368"/>
          <a:ext cx="8640960" cy="5742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kern="1200" dirty="0"/>
        </a:p>
      </dsp:txBody>
      <dsp:txXfrm>
        <a:off x="28033" y="3340401"/>
        <a:ext cx="8584894" cy="518187"/>
      </dsp:txXfrm>
    </dsp:sp>
    <dsp:sp modelId="{BE9E2D5E-2FB2-4131-AB00-F7CA3505BF77}">
      <dsp:nvSpPr>
        <dsp:cNvPr id="0" name=""/>
        <dsp:cNvSpPr/>
      </dsp:nvSpPr>
      <dsp:spPr>
        <a:xfrm>
          <a:off x="0" y="3995990"/>
          <a:ext cx="8640960" cy="10173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Расчетная стоимость путевки составляет: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лагерь досуга и отдыха - 5203,0 руб. (при продолжительности пребывания в лагере 18 дней);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детский лагерь палаточного типа - 3959,0 руб. (при продолжительности пребывания в лагере 7 дней).</a:t>
          </a:r>
          <a:endParaRPr lang="ru-RU" sz="1600" b="1" kern="1200" dirty="0"/>
        </a:p>
      </dsp:txBody>
      <dsp:txXfrm>
        <a:off x="49661" y="4045651"/>
        <a:ext cx="8541638" cy="917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129094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1. Принять документы, проверить на соответствие основным требованиям</a:t>
          </a:r>
          <a:endParaRPr lang="ru-RU" sz="2200" b="0" kern="1200" dirty="0"/>
        </a:p>
      </dsp:txBody>
      <dsp:txXfrm>
        <a:off x="40837" y="169931"/>
        <a:ext cx="8559286" cy="754876"/>
      </dsp:txXfrm>
    </dsp:sp>
    <dsp:sp modelId="{6647430A-5A2A-4226-A80B-1B0C1471429A}">
      <dsp:nvSpPr>
        <dsp:cNvPr id="0" name=""/>
        <dsp:cNvSpPr/>
      </dsp:nvSpPr>
      <dsp:spPr>
        <a:xfrm>
          <a:off x="0" y="965644"/>
          <a:ext cx="8640960" cy="15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Возраст ребенка: от 7 до 17 лет (включительно);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Регистрация ребенка на территории города Перми (по месту жительства или по месту пребывания);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Продолжительность смены: не менее 14 дней;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Один ребенок может получить одну услугу в текущем году, за исключением </a:t>
          </a:r>
          <a:r>
            <a:rPr lang="ru-RU" sz="1700" b="1" kern="1200" dirty="0" smtClean="0"/>
            <a:t>детей СОП и детей «группы риска»</a:t>
          </a:r>
          <a:r>
            <a:rPr lang="ru-RU" sz="1700" b="0" kern="1200" dirty="0" smtClean="0"/>
            <a:t>, которые могут получить несколько услуг за год.</a:t>
          </a:r>
          <a:endParaRPr lang="ru-RU" sz="1700" b="0" kern="1200" dirty="0"/>
        </a:p>
      </dsp:txBody>
      <dsp:txXfrm>
        <a:off x="0" y="965644"/>
        <a:ext cx="8640960" cy="1548360"/>
      </dsp:txXfrm>
    </dsp:sp>
    <dsp:sp modelId="{88D256C4-73EE-4A2C-B15D-FAB8B0C8D14F}">
      <dsp:nvSpPr>
        <dsp:cNvPr id="0" name=""/>
        <dsp:cNvSpPr/>
      </dsp:nvSpPr>
      <dsp:spPr>
        <a:xfrm>
          <a:off x="0" y="2514004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2. Проставить отметку о приеме ребенка в лагерь в АИС «Учет услуг по организации отдыха детей и молодежи»</a:t>
          </a:r>
          <a:endParaRPr lang="ru-RU" sz="2200" kern="1200" dirty="0"/>
        </a:p>
      </dsp:txBody>
      <dsp:txXfrm>
        <a:off x="40837" y="2554841"/>
        <a:ext cx="8559286" cy="754876"/>
      </dsp:txXfrm>
    </dsp:sp>
    <dsp:sp modelId="{0268CDFA-2AA8-4DD5-BB1A-B05693B830D7}">
      <dsp:nvSpPr>
        <dsp:cNvPr id="0" name=""/>
        <dsp:cNvSpPr/>
      </dsp:nvSpPr>
      <dsp:spPr>
        <a:xfrm>
          <a:off x="0" y="3350555"/>
          <a:ext cx="864096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ВАЖНО! Ребенок, записавшийся в лагерь досуга и отдыха, не может получить сертификат</a:t>
          </a:r>
          <a:endParaRPr lang="ru-RU" sz="1700" kern="1200" dirty="0"/>
        </a:p>
      </dsp:txBody>
      <dsp:txXfrm>
        <a:off x="0" y="3350555"/>
        <a:ext cx="8640960" cy="364320"/>
      </dsp:txXfrm>
    </dsp:sp>
    <dsp:sp modelId="{024C5865-C13B-4849-A83A-6AC84E7C4A36}">
      <dsp:nvSpPr>
        <dsp:cNvPr id="0" name=""/>
        <dsp:cNvSpPr/>
      </dsp:nvSpPr>
      <dsp:spPr>
        <a:xfrm>
          <a:off x="0" y="3714875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 Заключить договор с родителем</a:t>
          </a:r>
          <a:endParaRPr lang="ru-RU" sz="2200" kern="1200" dirty="0"/>
        </a:p>
      </dsp:txBody>
      <dsp:txXfrm>
        <a:off x="40837" y="3755712"/>
        <a:ext cx="8559286" cy="754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 flipH="1"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0" y="85725"/>
            <a:ext cx="9144000" cy="1057275"/>
          </a:xfrm>
          <a:custGeom>
            <a:avLst/>
            <a:gdLst>
              <a:gd name="T0" fmla="*/ 2147483647 w 5772"/>
              <a:gd name="T1" fmla="*/ 2147483647 h 666"/>
              <a:gd name="T2" fmla="*/ 2147483647 w 5772"/>
              <a:gd name="T3" fmla="*/ 2147483647 h 666"/>
              <a:gd name="T4" fmla="*/ 2147483647 w 5772"/>
              <a:gd name="T5" fmla="*/ 2147483647 h 666"/>
              <a:gd name="T6" fmla="*/ 2147483647 w 5772"/>
              <a:gd name="T7" fmla="*/ 2147483647 h 666"/>
              <a:gd name="T8" fmla="*/ 2147483647 w 5772"/>
              <a:gd name="T9" fmla="*/ 2147483647 h 666"/>
              <a:gd name="T10" fmla="*/ 2147483647 w 5772"/>
              <a:gd name="T11" fmla="*/ 2147483647 h 666"/>
              <a:gd name="T12" fmla="*/ 2147483647 w 5772"/>
              <a:gd name="T13" fmla="*/ 2147483647 h 666"/>
              <a:gd name="T14" fmla="*/ 2147483647 w 5772"/>
              <a:gd name="T15" fmla="*/ 2147483647 h 666"/>
              <a:gd name="T16" fmla="*/ 2147483647 w 5772"/>
              <a:gd name="T17" fmla="*/ 2147483647 h 666"/>
              <a:gd name="T18" fmla="*/ 2147483647 w 5772"/>
              <a:gd name="T19" fmla="*/ 2147483647 h 666"/>
              <a:gd name="T20" fmla="*/ 2147483647 w 5772"/>
              <a:gd name="T21" fmla="*/ 2147483647 h 666"/>
              <a:gd name="T22" fmla="*/ 2147483647 w 5772"/>
              <a:gd name="T23" fmla="*/ 2147483647 h 666"/>
              <a:gd name="T24" fmla="*/ 2147483647 w 5772"/>
              <a:gd name="T25" fmla="*/ 2147483647 h 666"/>
              <a:gd name="T26" fmla="*/ 2147483647 w 5772"/>
              <a:gd name="T27" fmla="*/ 2147483647 h 666"/>
              <a:gd name="T28" fmla="*/ 2147483647 w 5772"/>
              <a:gd name="T29" fmla="*/ 2147483647 h 666"/>
              <a:gd name="T30" fmla="*/ 2147483647 w 5772"/>
              <a:gd name="T31" fmla="*/ 2147483647 h 666"/>
              <a:gd name="T32" fmla="*/ 2147483647 w 5772"/>
              <a:gd name="T33" fmla="*/ 2147483647 h 666"/>
              <a:gd name="T34" fmla="*/ 2147483647 w 5772"/>
              <a:gd name="T35" fmla="*/ 2147483647 h 666"/>
              <a:gd name="T36" fmla="*/ 2147483647 w 5772"/>
              <a:gd name="T37" fmla="*/ 2147483647 h 666"/>
              <a:gd name="T38" fmla="*/ 2147483647 w 5772"/>
              <a:gd name="T39" fmla="*/ 2147483647 h 666"/>
              <a:gd name="T40" fmla="*/ 2147483647 w 5772"/>
              <a:gd name="T41" fmla="*/ 2147483647 h 666"/>
              <a:gd name="T42" fmla="*/ 2147483647 w 5772"/>
              <a:gd name="T43" fmla="*/ 2147483647 h 666"/>
              <a:gd name="T44" fmla="*/ 2147483647 w 5772"/>
              <a:gd name="T45" fmla="*/ 2147483647 h 666"/>
              <a:gd name="T46" fmla="*/ 2147483647 w 5772"/>
              <a:gd name="T47" fmla="*/ 2147483647 h 666"/>
              <a:gd name="T48" fmla="*/ 2147483647 w 5772"/>
              <a:gd name="T49" fmla="*/ 2147483647 h 666"/>
              <a:gd name="T50" fmla="*/ 2147483647 w 5772"/>
              <a:gd name="T51" fmla="*/ 2147483647 h 666"/>
              <a:gd name="T52" fmla="*/ 2147483647 w 5772"/>
              <a:gd name="T53" fmla="*/ 2147483647 h 666"/>
              <a:gd name="T54" fmla="*/ 2147483647 w 5772"/>
              <a:gd name="T55" fmla="*/ 2147483647 h 666"/>
              <a:gd name="T56" fmla="*/ 2147483647 w 5772"/>
              <a:gd name="T57" fmla="*/ 2147483647 h 666"/>
              <a:gd name="T58" fmla="*/ 2147483647 w 5772"/>
              <a:gd name="T59" fmla="*/ 2147483647 h 666"/>
              <a:gd name="T60" fmla="*/ 2147483647 w 5772"/>
              <a:gd name="T61" fmla="*/ 2147483647 h 666"/>
              <a:gd name="T62" fmla="*/ 2147483647 w 5772"/>
              <a:gd name="T63" fmla="*/ 2147483647 h 666"/>
              <a:gd name="T64" fmla="*/ 2147483647 w 5772"/>
              <a:gd name="T65" fmla="*/ 2147483647 h 666"/>
              <a:gd name="T66" fmla="*/ 2147483647 w 5772"/>
              <a:gd name="T67" fmla="*/ 2147483647 h 666"/>
              <a:gd name="T68" fmla="*/ 2147483647 w 5772"/>
              <a:gd name="T69" fmla="*/ 2147483647 h 666"/>
              <a:gd name="T70" fmla="*/ 2147483647 w 5772"/>
              <a:gd name="T71" fmla="*/ 2147483647 h 666"/>
              <a:gd name="T72" fmla="*/ 2147483647 w 5772"/>
              <a:gd name="T73" fmla="*/ 2147483647 h 666"/>
              <a:gd name="T74" fmla="*/ 2147483647 w 5772"/>
              <a:gd name="T75" fmla="*/ 0 h 666"/>
              <a:gd name="T76" fmla="*/ 2147483647 w 5772"/>
              <a:gd name="T77" fmla="*/ 2147483647 h 666"/>
              <a:gd name="T78" fmla="*/ 2147483647 w 5772"/>
              <a:gd name="T79" fmla="*/ 2147483647 h 666"/>
              <a:gd name="T80" fmla="*/ 2147483647 w 5772"/>
              <a:gd name="T81" fmla="*/ 2147483647 h 666"/>
              <a:gd name="T82" fmla="*/ 2147483647 w 5772"/>
              <a:gd name="T83" fmla="*/ 2147483647 h 666"/>
              <a:gd name="T84" fmla="*/ 2147483647 w 5772"/>
              <a:gd name="T85" fmla="*/ 2147483647 h 666"/>
              <a:gd name="T86" fmla="*/ 2147483647 w 5772"/>
              <a:gd name="T87" fmla="*/ 2147483647 h 666"/>
              <a:gd name="T88" fmla="*/ 2147483647 w 5772"/>
              <a:gd name="T89" fmla="*/ 2147483647 h 666"/>
              <a:gd name="T90" fmla="*/ 2147483647 w 5772"/>
              <a:gd name="T91" fmla="*/ 2147483647 h 666"/>
              <a:gd name="T92" fmla="*/ 2147483647 w 5772"/>
              <a:gd name="T93" fmla="*/ 2147483647 h 666"/>
              <a:gd name="T94" fmla="*/ 2147483647 w 5772"/>
              <a:gd name="T95" fmla="*/ 2147483647 h 666"/>
              <a:gd name="T96" fmla="*/ 2147483647 w 5772"/>
              <a:gd name="T97" fmla="*/ 2147483647 h 666"/>
              <a:gd name="T98" fmla="*/ 2147483647 w 5772"/>
              <a:gd name="T99" fmla="*/ 2147483647 h 666"/>
              <a:gd name="T100" fmla="*/ 2147483647 w 5772"/>
              <a:gd name="T101" fmla="*/ 2147483647 h 666"/>
              <a:gd name="T102" fmla="*/ 2147483647 w 5772"/>
              <a:gd name="T103" fmla="*/ 2147483647 h 666"/>
              <a:gd name="T104" fmla="*/ 2147483647 w 5772"/>
              <a:gd name="T105" fmla="*/ 2147483647 h 666"/>
              <a:gd name="T106" fmla="*/ 2147483647 w 5772"/>
              <a:gd name="T107" fmla="*/ 2147483647 h 666"/>
              <a:gd name="T108" fmla="*/ 2147483647 w 5772"/>
              <a:gd name="T109" fmla="*/ 2147483647 h 666"/>
              <a:gd name="T110" fmla="*/ 2147483647 w 5772"/>
              <a:gd name="T111" fmla="*/ 2147483647 h 666"/>
              <a:gd name="T112" fmla="*/ 2147483647 w 5772"/>
              <a:gd name="T113" fmla="*/ 2147483647 h 666"/>
              <a:gd name="T114" fmla="*/ 2147483647 w 5772"/>
              <a:gd name="T115" fmla="*/ 2147483647 h 666"/>
              <a:gd name="T116" fmla="*/ 2147483647 w 5772"/>
              <a:gd name="T117" fmla="*/ 2147483647 h 666"/>
              <a:gd name="T118" fmla="*/ 0 w 5772"/>
              <a:gd name="T119" fmla="*/ 2147483647 h 666"/>
              <a:gd name="T120" fmla="*/ 0 w 5772"/>
              <a:gd name="T121" fmla="*/ 2147483647 h 666"/>
              <a:gd name="T122" fmla="*/ 2147483647 w 5772"/>
              <a:gd name="T123" fmla="*/ 2147483647 h 666"/>
              <a:gd name="T124" fmla="*/ 2147483647 w 5772"/>
              <a:gd name="T125" fmla="*/ 2147483647 h 66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72" h="666">
                <a:moveTo>
                  <a:pt x="5772" y="428"/>
                </a:moveTo>
                <a:lnTo>
                  <a:pt x="5716" y="425"/>
                </a:lnTo>
                <a:lnTo>
                  <a:pt x="5688" y="413"/>
                </a:lnTo>
                <a:lnTo>
                  <a:pt x="5656" y="417"/>
                </a:lnTo>
                <a:lnTo>
                  <a:pt x="5620" y="397"/>
                </a:lnTo>
                <a:lnTo>
                  <a:pt x="5615" y="417"/>
                </a:lnTo>
                <a:lnTo>
                  <a:pt x="5601" y="430"/>
                </a:lnTo>
                <a:lnTo>
                  <a:pt x="5570" y="417"/>
                </a:lnTo>
                <a:lnTo>
                  <a:pt x="5542" y="422"/>
                </a:lnTo>
                <a:lnTo>
                  <a:pt x="5528" y="416"/>
                </a:lnTo>
                <a:lnTo>
                  <a:pt x="5509" y="422"/>
                </a:lnTo>
                <a:lnTo>
                  <a:pt x="5487" y="430"/>
                </a:lnTo>
                <a:lnTo>
                  <a:pt x="5434" y="430"/>
                </a:lnTo>
                <a:lnTo>
                  <a:pt x="5380" y="430"/>
                </a:lnTo>
                <a:lnTo>
                  <a:pt x="5382" y="416"/>
                </a:lnTo>
                <a:lnTo>
                  <a:pt x="5395" y="400"/>
                </a:lnTo>
                <a:lnTo>
                  <a:pt x="5342" y="371"/>
                </a:lnTo>
                <a:lnTo>
                  <a:pt x="5272" y="353"/>
                </a:lnTo>
                <a:lnTo>
                  <a:pt x="5268" y="311"/>
                </a:lnTo>
                <a:lnTo>
                  <a:pt x="5260" y="354"/>
                </a:lnTo>
                <a:lnTo>
                  <a:pt x="5196" y="373"/>
                </a:lnTo>
                <a:lnTo>
                  <a:pt x="5148" y="405"/>
                </a:lnTo>
                <a:lnTo>
                  <a:pt x="5163" y="416"/>
                </a:lnTo>
                <a:lnTo>
                  <a:pt x="5163" y="430"/>
                </a:lnTo>
                <a:lnTo>
                  <a:pt x="5115" y="420"/>
                </a:lnTo>
                <a:lnTo>
                  <a:pt x="5101" y="430"/>
                </a:lnTo>
                <a:lnTo>
                  <a:pt x="5069" y="421"/>
                </a:lnTo>
                <a:lnTo>
                  <a:pt x="5065" y="414"/>
                </a:lnTo>
                <a:lnTo>
                  <a:pt x="5065" y="320"/>
                </a:lnTo>
                <a:lnTo>
                  <a:pt x="5037" y="308"/>
                </a:lnTo>
                <a:lnTo>
                  <a:pt x="5037" y="227"/>
                </a:lnTo>
                <a:lnTo>
                  <a:pt x="5055" y="201"/>
                </a:lnTo>
                <a:lnTo>
                  <a:pt x="5038" y="191"/>
                </a:lnTo>
                <a:lnTo>
                  <a:pt x="5024" y="171"/>
                </a:lnTo>
                <a:lnTo>
                  <a:pt x="5001" y="157"/>
                </a:lnTo>
                <a:lnTo>
                  <a:pt x="5000" y="118"/>
                </a:lnTo>
                <a:lnTo>
                  <a:pt x="4974" y="106"/>
                </a:lnTo>
                <a:lnTo>
                  <a:pt x="4968" y="0"/>
                </a:lnTo>
                <a:lnTo>
                  <a:pt x="4961" y="106"/>
                </a:lnTo>
                <a:lnTo>
                  <a:pt x="4934" y="118"/>
                </a:lnTo>
                <a:lnTo>
                  <a:pt x="4932" y="154"/>
                </a:lnTo>
                <a:lnTo>
                  <a:pt x="4909" y="165"/>
                </a:lnTo>
                <a:lnTo>
                  <a:pt x="4894" y="190"/>
                </a:lnTo>
                <a:lnTo>
                  <a:pt x="4877" y="205"/>
                </a:lnTo>
                <a:lnTo>
                  <a:pt x="4900" y="224"/>
                </a:lnTo>
                <a:lnTo>
                  <a:pt x="4900" y="308"/>
                </a:lnTo>
                <a:lnTo>
                  <a:pt x="4877" y="320"/>
                </a:lnTo>
                <a:lnTo>
                  <a:pt x="4877" y="414"/>
                </a:lnTo>
                <a:lnTo>
                  <a:pt x="4864" y="417"/>
                </a:lnTo>
                <a:lnTo>
                  <a:pt x="4851" y="430"/>
                </a:lnTo>
                <a:lnTo>
                  <a:pt x="4838" y="414"/>
                </a:lnTo>
                <a:lnTo>
                  <a:pt x="4773" y="434"/>
                </a:lnTo>
                <a:lnTo>
                  <a:pt x="4721" y="443"/>
                </a:lnTo>
                <a:lnTo>
                  <a:pt x="4708" y="428"/>
                </a:lnTo>
                <a:lnTo>
                  <a:pt x="4653" y="438"/>
                </a:lnTo>
                <a:lnTo>
                  <a:pt x="4620" y="449"/>
                </a:lnTo>
                <a:lnTo>
                  <a:pt x="4573" y="469"/>
                </a:lnTo>
                <a:lnTo>
                  <a:pt x="4527" y="490"/>
                </a:lnTo>
                <a:lnTo>
                  <a:pt x="4449" y="499"/>
                </a:lnTo>
                <a:lnTo>
                  <a:pt x="0" y="498"/>
                </a:lnTo>
                <a:lnTo>
                  <a:pt x="0" y="666"/>
                </a:lnTo>
                <a:lnTo>
                  <a:pt x="5772" y="666"/>
                </a:lnTo>
                <a:lnTo>
                  <a:pt x="5768" y="430"/>
                </a:lnTo>
              </a:path>
            </a:pathLst>
          </a:custGeom>
          <a:solidFill>
            <a:srgbClr val="C0C0C0"/>
          </a:solidFill>
          <a:ln w="1905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896100" y="6324600"/>
            <a:ext cx="2055813" cy="320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5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Verdana" pitchFamily="34" charset="0"/>
              </a:defRPr>
            </a:lvl1pPr>
          </a:lstStyle>
          <a:p>
            <a:fld id="{0C379219-75D0-4EE8-9A18-C6BB8C01BCDB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13" name="Rectangle 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0955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1341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382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8001000" cy="4267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379219-75D0-4EE8-9A18-C6BB8C01BCDB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0F0FF"/>
            </a:gs>
            <a:gs pos="50000">
              <a:schemeClr val="bg1"/>
            </a:gs>
            <a:gs pos="100000">
              <a:srgbClr val="F0F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 flipH="1"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7" name="Rectangle 31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8" name="Freeform 29"/>
          <p:cNvSpPr>
            <a:spLocks/>
          </p:cNvSpPr>
          <p:nvPr/>
        </p:nvSpPr>
        <p:spPr bwMode="auto">
          <a:xfrm>
            <a:off x="-4763" y="0"/>
            <a:ext cx="576263" cy="6858000"/>
          </a:xfrm>
          <a:custGeom>
            <a:avLst/>
            <a:gdLst>
              <a:gd name="T0" fmla="*/ 2147483647 w 363"/>
              <a:gd name="T1" fmla="*/ 2147483647 h 4320"/>
              <a:gd name="T2" fmla="*/ 2147483647 w 363"/>
              <a:gd name="T3" fmla="*/ 0 h 4320"/>
              <a:gd name="T4" fmla="*/ 0 w 363"/>
              <a:gd name="T5" fmla="*/ 0 h 4320"/>
              <a:gd name="T6" fmla="*/ 0 w 363"/>
              <a:gd name="T7" fmla="*/ 2147483647 h 4320"/>
              <a:gd name="T8" fmla="*/ 2147483647 w 363"/>
              <a:gd name="T9" fmla="*/ 2147483647 h 4320"/>
              <a:gd name="T10" fmla="*/ 2147483647 w 363"/>
              <a:gd name="T11" fmla="*/ 2147483647 h 4320"/>
              <a:gd name="T12" fmla="*/ 2147483647 w 363"/>
              <a:gd name="T13" fmla="*/ 2147483647 h 4320"/>
              <a:gd name="T14" fmla="*/ 2147483647 w 363"/>
              <a:gd name="T15" fmla="*/ 2147483647 h 4320"/>
              <a:gd name="T16" fmla="*/ 2147483647 w 363"/>
              <a:gd name="T17" fmla="*/ 2147483647 h 4320"/>
              <a:gd name="T18" fmla="*/ 2147483647 w 363"/>
              <a:gd name="T19" fmla="*/ 2147483647 h 4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3" h="4320">
                <a:moveTo>
                  <a:pt x="361" y="816"/>
                </a:moveTo>
                <a:lnTo>
                  <a:pt x="362" y="0"/>
                </a:lnTo>
                <a:lnTo>
                  <a:pt x="0" y="0"/>
                </a:lnTo>
                <a:lnTo>
                  <a:pt x="0" y="4320"/>
                </a:lnTo>
                <a:lnTo>
                  <a:pt x="362" y="4320"/>
                </a:lnTo>
                <a:cubicBezTo>
                  <a:pt x="362" y="4320"/>
                  <a:pt x="362" y="4154"/>
                  <a:pt x="363" y="3988"/>
                </a:cubicBezTo>
                <a:cubicBezTo>
                  <a:pt x="361" y="3791"/>
                  <a:pt x="99" y="3848"/>
                  <a:pt x="93" y="3599"/>
                </a:cubicBezTo>
                <a:cubicBezTo>
                  <a:pt x="93" y="3599"/>
                  <a:pt x="93" y="3599"/>
                  <a:pt x="93" y="3599"/>
                </a:cubicBezTo>
                <a:lnTo>
                  <a:pt x="87" y="1238"/>
                </a:lnTo>
                <a:cubicBezTo>
                  <a:pt x="143" y="952"/>
                  <a:pt x="331" y="1094"/>
                  <a:pt x="361" y="816"/>
                </a:cubicBezTo>
                <a:close/>
              </a:path>
            </a:pathLst>
          </a:custGeom>
          <a:solidFill>
            <a:srgbClr val="C0C0C0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382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AutoShape 4"/>
          <p:cNvSpPr>
            <a:spLocks noChangeArrowheads="1"/>
          </p:cNvSpPr>
          <p:nvPr/>
        </p:nvSpPr>
        <p:spPr bwMode="auto">
          <a:xfrm>
            <a:off x="609600" y="1295400"/>
            <a:ext cx="83820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22" y="0"/>
                </a:lnTo>
                <a:lnTo>
                  <a:pt x="622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6F4D"/>
          </a:solidFill>
          <a:ln w="38100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81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1034" name="Picture 2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3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20"/>
          <p:cNvSpPr txBox="1">
            <a:spLocks noChangeArrowheads="1"/>
          </p:cNvSpPr>
          <p:nvPr/>
        </p:nvSpPr>
        <p:spPr bwMode="auto">
          <a:xfrm>
            <a:off x="990600" y="6392863"/>
            <a:ext cx="3200400" cy="320675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u"/>
        <a:defRPr sz="22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1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386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Где можно отдохнуть ребенку с бюджетной поддержкой </a:t>
            </a:r>
          </a:p>
          <a:p>
            <a:pPr algn="ctr"/>
            <a:r>
              <a:rPr lang="ru-RU" sz="2400" b="1" dirty="0" smtClean="0"/>
              <a:t>в 2019 году</a:t>
            </a:r>
            <a:endParaRPr lang="ru-RU" sz="24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1628800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загородный или санаторно-оздоровительный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728193"/>
          <a:ext cx="8784976" cy="515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24128" y="692696"/>
            <a:ext cx="3168352" cy="14642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/>
              <a:t>ВАЖНО! Ребенок, получивший сертификат, не может получить услугу в ЛДО и ДЛПТ!!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лагерь досуга и отдыха или палаточный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268760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51937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Порядок приема заявления от родителя 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556792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АГП">
  <a:themeElements>
    <a:clrScheme name="Профиль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66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B8B8CA"/>
      </a:accent5>
      <a:accent6>
        <a:srgbClr val="E75C00"/>
      </a:accent6>
      <a:hlink>
        <a:srgbClr val="9966FF"/>
      </a:hlink>
      <a:folHlink>
        <a:srgbClr val="3333FF"/>
      </a:folHlink>
    </a:clrScheme>
    <a:fontScheme name="Профиль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0">
        <a:dk1>
          <a:srgbClr val="000000"/>
        </a:dk1>
        <a:lt1>
          <a:srgbClr val="FFFFFF"/>
        </a:lt1>
        <a:dk2>
          <a:srgbClr val="000000"/>
        </a:dk2>
        <a:lt2>
          <a:srgbClr val="DECEE6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АГП</Template>
  <TotalTime>2629</TotalTime>
  <Words>438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АГП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отдыха детей и их оздоровления в 2018 году</dc:title>
  <dc:creator>bezymyannova-sa</dc:creator>
  <cp:lastModifiedBy>ученик</cp:lastModifiedBy>
  <cp:revision>160</cp:revision>
  <dcterms:created xsi:type="dcterms:W3CDTF">2018-03-21T10:31:08Z</dcterms:created>
  <dcterms:modified xsi:type="dcterms:W3CDTF">2019-04-10T11:31:33Z</dcterms:modified>
</cp:coreProperties>
</file>